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49"/>
  </p:notesMasterIdLst>
  <p:sldIdLst>
    <p:sldId id="259" r:id="rId2"/>
    <p:sldId id="278" r:id="rId3"/>
    <p:sldId id="292" r:id="rId4"/>
    <p:sldId id="293" r:id="rId5"/>
    <p:sldId id="294" r:id="rId6"/>
    <p:sldId id="295" r:id="rId7"/>
    <p:sldId id="296" r:id="rId8"/>
    <p:sldId id="297" r:id="rId9"/>
    <p:sldId id="298" r:id="rId10"/>
    <p:sldId id="299" r:id="rId11"/>
    <p:sldId id="300" r:id="rId12"/>
    <p:sldId id="301" r:id="rId13"/>
    <p:sldId id="302" r:id="rId14"/>
    <p:sldId id="303" r:id="rId15"/>
    <p:sldId id="304" r:id="rId16"/>
    <p:sldId id="305" r:id="rId17"/>
    <p:sldId id="307" r:id="rId18"/>
    <p:sldId id="308" r:id="rId19"/>
    <p:sldId id="309" r:id="rId20"/>
    <p:sldId id="310" r:id="rId21"/>
    <p:sldId id="311" r:id="rId22"/>
    <p:sldId id="312" r:id="rId23"/>
    <p:sldId id="313" r:id="rId24"/>
    <p:sldId id="314" r:id="rId25"/>
    <p:sldId id="315" r:id="rId26"/>
    <p:sldId id="316" r:id="rId27"/>
    <p:sldId id="317" r:id="rId28"/>
    <p:sldId id="318" r:id="rId29"/>
    <p:sldId id="319" r:id="rId30"/>
    <p:sldId id="320" r:id="rId31"/>
    <p:sldId id="330" r:id="rId32"/>
    <p:sldId id="332" r:id="rId33"/>
    <p:sldId id="334" r:id="rId34"/>
    <p:sldId id="336" r:id="rId35"/>
    <p:sldId id="338" r:id="rId36"/>
    <p:sldId id="340" r:id="rId37"/>
    <p:sldId id="306" r:id="rId38"/>
    <p:sldId id="323" r:id="rId39"/>
    <p:sldId id="327" r:id="rId40"/>
    <p:sldId id="328" r:id="rId41"/>
    <p:sldId id="325" r:id="rId42"/>
    <p:sldId id="341" r:id="rId43"/>
    <p:sldId id="342" r:id="rId44"/>
    <p:sldId id="343" r:id="rId45"/>
    <p:sldId id="344" r:id="rId46"/>
    <p:sldId id="345" r:id="rId47"/>
    <p:sldId id="346" r:id="rId48"/>
  </p:sldIdLst>
  <p:sldSz cx="9144000" cy="5143500" type="screen16x9"/>
  <p:notesSz cx="6858000" cy="9144000"/>
  <p:embeddedFontLst>
    <p:embeddedFont>
      <p:font typeface="Lato" panose="020F0502020204030203" pitchFamily="34" charset="0"/>
      <p:regular r:id="rId50"/>
      <p:bold r:id="rId51"/>
      <p:italic r:id="rId52"/>
      <p:boldItalic r:id="rId53"/>
    </p:embeddedFont>
    <p:embeddedFont>
      <p:font typeface="Raleway" pitchFamily="2"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A93B3C-8B58-57C7-53A0-2604B00A443C}" v="65" dt="2021-08-26T11:06:11.147"/>
  </p1510:revLst>
</p1510:revInfo>
</file>

<file path=ppt/tableStyles.xml><?xml version="1.0" encoding="utf-8"?>
<a:tblStyleLst xmlns:a="http://schemas.openxmlformats.org/drawingml/2006/main" def="{C98665B7-6574-423E-A4B5-A6C020D860FF}">
  <a:tblStyle styleId="{C98665B7-6574-423E-A4B5-A6C020D860FF}"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1A8698C-63BC-4B6A-AE92-7E62379B4444}"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410"/>
  </p:normalViewPr>
  <p:slideViewPr>
    <p:cSldViewPr snapToGrid="0">
      <p:cViewPr varScale="1">
        <p:scale>
          <a:sx n="142" d="100"/>
          <a:sy n="142" d="100"/>
        </p:scale>
        <p:origin x="7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font" Target="fonts/font6.fntdata"/><Relationship Id="rId63"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5.fntdata"/><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font" Target="fonts/font8.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th Sandham" userId="S::bethsandham@springboard-opps.org::405ebf07-042f-4b6b-a40c-8850e5a1829c" providerId="AD" clId="Web-{2EA93B3C-8B58-57C7-53A0-2604B00A443C}"/>
    <pc:docChg chg="modSld">
      <pc:chgData name="Beth Sandham" userId="S::bethsandham@springboard-opps.org::405ebf07-042f-4b6b-a40c-8850e5a1829c" providerId="AD" clId="Web-{2EA93B3C-8B58-57C7-53A0-2604B00A443C}" dt="2021-08-26T11:06:11.131" v="38" actId="20577"/>
      <pc:docMkLst>
        <pc:docMk/>
      </pc:docMkLst>
      <pc:sldChg chg="modSp">
        <pc:chgData name="Beth Sandham" userId="S::bethsandham@springboard-opps.org::405ebf07-042f-4b6b-a40c-8850e5a1829c" providerId="AD" clId="Web-{2EA93B3C-8B58-57C7-53A0-2604B00A443C}" dt="2021-08-26T10:55:55.699" v="1" actId="20577"/>
        <pc:sldMkLst>
          <pc:docMk/>
          <pc:sldMk cId="0" sldId="259"/>
        </pc:sldMkLst>
        <pc:spChg chg="mod">
          <ac:chgData name="Beth Sandham" userId="S::bethsandham@springboard-opps.org::405ebf07-042f-4b6b-a40c-8850e5a1829c" providerId="AD" clId="Web-{2EA93B3C-8B58-57C7-53A0-2604B00A443C}" dt="2021-08-26T10:55:55.699" v="1" actId="20577"/>
          <ac:spMkLst>
            <pc:docMk/>
            <pc:sldMk cId="0" sldId="259"/>
            <ac:spMk id="112" creationId="{00000000-0000-0000-0000-000000000000}"/>
          </ac:spMkLst>
        </pc:spChg>
      </pc:sldChg>
      <pc:sldChg chg="modSp">
        <pc:chgData name="Beth Sandham" userId="S::bethsandham@springboard-opps.org::405ebf07-042f-4b6b-a40c-8850e5a1829c" providerId="AD" clId="Web-{2EA93B3C-8B58-57C7-53A0-2604B00A443C}" dt="2021-08-26T10:56:38.199" v="6" actId="20577"/>
        <pc:sldMkLst>
          <pc:docMk/>
          <pc:sldMk cId="0" sldId="278"/>
        </pc:sldMkLst>
        <pc:spChg chg="mod">
          <ac:chgData name="Beth Sandham" userId="S::bethsandham@springboard-opps.org::405ebf07-042f-4b6b-a40c-8850e5a1829c" providerId="AD" clId="Web-{2EA93B3C-8B58-57C7-53A0-2604B00A443C}" dt="2021-08-26T10:56:38.199" v="6" actId="20577"/>
          <ac:spMkLst>
            <pc:docMk/>
            <pc:sldMk cId="0" sldId="278"/>
            <ac:spMk id="5" creationId="{0FC604C1-B5A5-4C67-BD8F-DB17E216059A}"/>
          </ac:spMkLst>
        </pc:spChg>
      </pc:sldChg>
      <pc:sldChg chg="modSp">
        <pc:chgData name="Beth Sandham" userId="S::bethsandham@springboard-opps.org::405ebf07-042f-4b6b-a40c-8850e5a1829c" providerId="AD" clId="Web-{2EA93B3C-8B58-57C7-53A0-2604B00A443C}" dt="2021-08-26T11:06:11.131" v="38" actId="20577"/>
        <pc:sldMkLst>
          <pc:docMk/>
          <pc:sldMk cId="4158447661" sldId="293"/>
        </pc:sldMkLst>
        <pc:spChg chg="mod">
          <ac:chgData name="Beth Sandham" userId="S::bethsandham@springboard-opps.org::405ebf07-042f-4b6b-a40c-8850e5a1829c" providerId="AD" clId="Web-{2EA93B3C-8B58-57C7-53A0-2604B00A443C}" dt="2021-08-26T11:06:11.131" v="38" actId="20577"/>
          <ac:spMkLst>
            <pc:docMk/>
            <pc:sldMk cId="4158447661" sldId="293"/>
            <ac:spMk id="8" creationId="{1216BB71-46EF-4C64-9527-8DB1F8DDFFB5}"/>
          </ac:spMkLst>
        </pc:spChg>
      </pc:sldChg>
      <pc:sldChg chg="modSp">
        <pc:chgData name="Beth Sandham" userId="S::bethsandham@springboard-opps.org::405ebf07-042f-4b6b-a40c-8850e5a1829c" providerId="AD" clId="Web-{2EA93B3C-8B58-57C7-53A0-2604B00A443C}" dt="2021-08-26T11:05:46.584" v="34" actId="20577"/>
        <pc:sldMkLst>
          <pc:docMk/>
          <pc:sldMk cId="822553583" sldId="295"/>
        </pc:sldMkLst>
        <pc:spChg chg="mod">
          <ac:chgData name="Beth Sandham" userId="S::bethsandham@springboard-opps.org::405ebf07-042f-4b6b-a40c-8850e5a1829c" providerId="AD" clId="Web-{2EA93B3C-8B58-57C7-53A0-2604B00A443C}" dt="2021-08-26T11:05:46.584" v="34" actId="20577"/>
          <ac:spMkLst>
            <pc:docMk/>
            <pc:sldMk cId="822553583" sldId="295"/>
            <ac:spMk id="8" creationId="{1216BB71-46EF-4C64-9527-8DB1F8DDFFB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3288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6635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99563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48376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95309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12211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20620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50914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50044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5777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20676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4446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0644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12464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32834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04633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6888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69507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58271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3583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66664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40478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01447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34488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27796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52371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83650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70037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81395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45273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0616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4270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7282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50039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23079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51679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72866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05953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09122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951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9928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6984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0897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1860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4677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5"/>
        <p:cNvGrpSpPr/>
        <p:nvPr/>
      </p:nvGrpSpPr>
      <p:grpSpPr>
        <a:xfrm>
          <a:off x="0" y="0"/>
          <a:ext cx="0" cy="0"/>
          <a:chOff x="0" y="0"/>
          <a:chExt cx="0" cy="0"/>
        </a:xfrm>
      </p:grpSpPr>
      <p:sp>
        <p:nvSpPr>
          <p:cNvPr id="16" name="Google Shape;16;p3"/>
          <p:cNvSpPr/>
          <p:nvPr/>
        </p:nvSpPr>
        <p:spPr>
          <a:xfrm>
            <a:off x="0" y="0"/>
            <a:ext cx="9144000" cy="3993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ctrTitle"/>
          </p:nvPr>
        </p:nvSpPr>
        <p:spPr>
          <a:xfrm>
            <a:off x="685800" y="1583342"/>
            <a:ext cx="77724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endParaRPr/>
          </a:p>
        </p:txBody>
      </p:sp>
      <p:sp>
        <p:nvSpPr>
          <p:cNvPr id="18" name="Google Shape;18;p3"/>
          <p:cNvSpPr txBox="1">
            <a:spLocks noGrp="1"/>
          </p:cNvSpPr>
          <p:nvPr>
            <p:ph type="subTitle" idx="1"/>
          </p:nvPr>
        </p:nvSpPr>
        <p:spPr>
          <a:xfrm>
            <a:off x="685800" y="2840053"/>
            <a:ext cx="77724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None/>
              <a:defRPr sz="2400" b="1">
                <a:solidFill>
                  <a:schemeClr val="lt1"/>
                </a:solidFill>
              </a:defRPr>
            </a:lvl1pPr>
            <a:lvl2pPr lvl="1" algn="ctr" rtl="0">
              <a:spcBef>
                <a:spcPts val="0"/>
              </a:spcBef>
              <a:spcAft>
                <a:spcPts val="0"/>
              </a:spcAft>
              <a:buClr>
                <a:schemeClr val="lt1"/>
              </a:buClr>
              <a:buSzPts val="2400"/>
              <a:buNone/>
              <a:defRPr b="1">
                <a:solidFill>
                  <a:schemeClr val="lt1"/>
                </a:solidFill>
              </a:defRPr>
            </a:lvl2pPr>
            <a:lvl3pPr lvl="2" algn="ctr" rtl="0">
              <a:spcBef>
                <a:spcPts val="0"/>
              </a:spcBef>
              <a:spcAft>
                <a:spcPts val="0"/>
              </a:spcAft>
              <a:buClr>
                <a:schemeClr val="lt1"/>
              </a:buClr>
              <a:buSzPts val="2400"/>
              <a:buNone/>
              <a:defRPr b="1">
                <a:solidFill>
                  <a:schemeClr val="lt1"/>
                </a:solidFill>
              </a:defRPr>
            </a:lvl3pPr>
            <a:lvl4pPr lvl="3" algn="ctr" rtl="0">
              <a:spcBef>
                <a:spcPts val="0"/>
              </a:spcBef>
              <a:spcAft>
                <a:spcPts val="0"/>
              </a:spcAft>
              <a:buClr>
                <a:schemeClr val="lt1"/>
              </a:buClr>
              <a:buSzPts val="2400"/>
              <a:buNone/>
              <a:defRPr sz="2400" b="1">
                <a:solidFill>
                  <a:schemeClr val="lt1"/>
                </a:solidFill>
              </a:defRPr>
            </a:lvl4pPr>
            <a:lvl5pPr lvl="4" algn="ctr" rtl="0">
              <a:spcBef>
                <a:spcPts val="0"/>
              </a:spcBef>
              <a:spcAft>
                <a:spcPts val="0"/>
              </a:spcAft>
              <a:buClr>
                <a:schemeClr val="lt1"/>
              </a:buClr>
              <a:buSzPts val="2400"/>
              <a:buNone/>
              <a:defRPr sz="2400" b="1">
                <a:solidFill>
                  <a:schemeClr val="lt1"/>
                </a:solidFill>
              </a:defRPr>
            </a:lvl5pPr>
            <a:lvl6pPr lvl="5" algn="ctr" rtl="0">
              <a:spcBef>
                <a:spcPts val="0"/>
              </a:spcBef>
              <a:spcAft>
                <a:spcPts val="0"/>
              </a:spcAft>
              <a:buClr>
                <a:schemeClr val="lt1"/>
              </a:buClr>
              <a:buSzPts val="2400"/>
              <a:buNone/>
              <a:defRPr sz="2400" b="1">
                <a:solidFill>
                  <a:schemeClr val="lt1"/>
                </a:solidFill>
              </a:defRPr>
            </a:lvl6pPr>
            <a:lvl7pPr lvl="6" algn="ctr" rtl="0">
              <a:spcBef>
                <a:spcPts val="0"/>
              </a:spcBef>
              <a:spcAft>
                <a:spcPts val="0"/>
              </a:spcAft>
              <a:buClr>
                <a:schemeClr val="lt1"/>
              </a:buClr>
              <a:buSzPts val="2400"/>
              <a:buNone/>
              <a:defRPr sz="2400" b="1">
                <a:solidFill>
                  <a:schemeClr val="lt1"/>
                </a:solidFill>
              </a:defRPr>
            </a:lvl7pPr>
            <a:lvl8pPr lvl="7" algn="ctr" rtl="0">
              <a:spcBef>
                <a:spcPts val="0"/>
              </a:spcBef>
              <a:spcAft>
                <a:spcPts val="0"/>
              </a:spcAft>
              <a:buClr>
                <a:schemeClr val="lt1"/>
              </a:buClr>
              <a:buSzPts val="2400"/>
              <a:buNone/>
              <a:defRPr sz="2400" b="1">
                <a:solidFill>
                  <a:schemeClr val="lt1"/>
                </a:solidFill>
              </a:defRPr>
            </a:lvl8pPr>
            <a:lvl9pPr lvl="8" algn="ctr" rtl="0">
              <a:spcBef>
                <a:spcPts val="0"/>
              </a:spcBef>
              <a:spcAft>
                <a:spcPts val="0"/>
              </a:spcAft>
              <a:buClr>
                <a:schemeClr val="lt1"/>
              </a:buClr>
              <a:buSzPts val="2400"/>
              <a:buNone/>
              <a:defRPr sz="2400" b="1">
                <a:solidFill>
                  <a:schemeClr val="lt1"/>
                </a:solidFill>
              </a:defRPr>
            </a:lvl9pPr>
          </a:lstStyle>
          <a:p>
            <a:endParaRPr/>
          </a:p>
        </p:txBody>
      </p:sp>
      <p:sp>
        <p:nvSpPr>
          <p:cNvPr id="19" name="Google Shape;19;p3"/>
          <p:cNvSpPr/>
          <p:nvPr/>
        </p:nvSpPr>
        <p:spPr>
          <a:xfrm>
            <a:off x="3047704" y="3992850"/>
            <a:ext cx="3047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6096271" y="3992850"/>
            <a:ext cx="3047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1" y="3992850"/>
            <a:ext cx="3047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txBox="1">
            <a:spLocks noGrp="1"/>
          </p:cNvSpPr>
          <p:nvPr>
            <p:ph type="sldNum" idx="12"/>
          </p:nvPr>
        </p:nvSpPr>
        <p:spPr>
          <a:xfrm>
            <a:off x="-125" y="4830281"/>
            <a:ext cx="9144000" cy="3135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color background">
  <p:cSld name="BLANK_1">
    <p:bg>
      <p:bgPr>
        <a:solidFill>
          <a:schemeClr val="accent1"/>
        </a:solidFill>
        <a:effectLst/>
      </p:bgPr>
    </p:bg>
    <p:spTree>
      <p:nvGrpSpPr>
        <p:cNvPr id="1" name="Shape 78"/>
        <p:cNvGrpSpPr/>
        <p:nvPr/>
      </p:nvGrpSpPr>
      <p:grpSpPr>
        <a:xfrm>
          <a:off x="0" y="0"/>
          <a:ext cx="0" cy="0"/>
          <a:chOff x="0" y="0"/>
          <a:chExt cx="0" cy="0"/>
        </a:xfrm>
      </p:grpSpPr>
      <p:sp>
        <p:nvSpPr>
          <p:cNvPr id="79" name="Google Shape;79;p11"/>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1"/>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1"/>
          <p:cNvSpPr/>
          <p:nvPr/>
        </p:nvSpPr>
        <p:spPr>
          <a:xfrm>
            <a:off x="0" y="5066325"/>
            <a:ext cx="893700" cy="77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1"/>
          <p:cNvSpPr/>
          <p:nvPr/>
        </p:nvSpPr>
        <p:spPr>
          <a:xfrm>
            <a:off x="893710" y="5066325"/>
            <a:ext cx="64626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1"/>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93700" y="358388"/>
            <a:ext cx="6462600" cy="857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1pPr>
            <a:lvl2pPr lvl="1">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2pPr>
            <a:lvl3pPr lvl="2">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3pPr>
            <a:lvl4pPr lvl="3">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4pPr>
            <a:lvl5pPr lvl="4">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5pPr>
            <a:lvl6pPr lvl="5">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6pPr>
            <a:lvl7pPr lvl="6">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7pPr>
            <a:lvl8pPr lvl="7">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8pPr>
            <a:lvl9pPr lvl="8">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893700" y="1373588"/>
            <a:ext cx="6462600" cy="35523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accent6"/>
              </a:buClr>
              <a:buSzPts val="2400"/>
              <a:buFont typeface="Lato"/>
              <a:buChar char="▷"/>
              <a:defRPr sz="2400">
                <a:solidFill>
                  <a:schemeClr val="dk1"/>
                </a:solidFill>
                <a:latin typeface="Lato"/>
                <a:ea typeface="Lato"/>
                <a:cs typeface="Lato"/>
                <a:sym typeface="Lato"/>
              </a:defRPr>
            </a:lvl1pPr>
            <a:lvl2pPr marL="914400" lvl="1"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2pPr>
            <a:lvl3pPr marL="1371600" lvl="2"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3pPr>
            <a:lvl4pPr marL="1828800" lvl="3"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4pPr>
            <a:lvl5pPr marL="2286000" lvl="4"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5pPr>
            <a:lvl6pPr marL="2743200" lvl="5"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6pPr>
            <a:lvl7pPr marL="3200400" lvl="6"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7pPr>
            <a:lvl8pPr marL="3657600" lvl="7"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8pPr>
            <a:lvl9pPr marL="4114800" lvl="8"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lvl1pPr lvl="0" algn="r">
              <a:buNone/>
              <a:defRPr sz="1300">
                <a:solidFill>
                  <a:schemeClr val="accent6"/>
                </a:solidFill>
                <a:latin typeface="Lato"/>
                <a:ea typeface="Lato"/>
                <a:cs typeface="Lato"/>
                <a:sym typeface="Lato"/>
              </a:defRPr>
            </a:lvl1pPr>
            <a:lvl2pPr lvl="1" algn="r">
              <a:buNone/>
              <a:defRPr sz="1300">
                <a:solidFill>
                  <a:schemeClr val="accent6"/>
                </a:solidFill>
                <a:latin typeface="Lato"/>
                <a:ea typeface="Lato"/>
                <a:cs typeface="Lato"/>
                <a:sym typeface="Lato"/>
              </a:defRPr>
            </a:lvl2pPr>
            <a:lvl3pPr lvl="2" algn="r">
              <a:buNone/>
              <a:defRPr sz="1300">
                <a:solidFill>
                  <a:schemeClr val="accent6"/>
                </a:solidFill>
                <a:latin typeface="Lato"/>
                <a:ea typeface="Lato"/>
                <a:cs typeface="Lato"/>
                <a:sym typeface="Lato"/>
              </a:defRPr>
            </a:lvl3pPr>
            <a:lvl4pPr lvl="3" algn="r">
              <a:buNone/>
              <a:defRPr sz="1300">
                <a:solidFill>
                  <a:schemeClr val="accent6"/>
                </a:solidFill>
                <a:latin typeface="Lato"/>
                <a:ea typeface="Lato"/>
                <a:cs typeface="Lato"/>
                <a:sym typeface="Lato"/>
              </a:defRPr>
            </a:lvl4pPr>
            <a:lvl5pPr lvl="4" algn="r">
              <a:buNone/>
              <a:defRPr sz="1300">
                <a:solidFill>
                  <a:schemeClr val="accent6"/>
                </a:solidFill>
                <a:latin typeface="Lato"/>
                <a:ea typeface="Lato"/>
                <a:cs typeface="Lato"/>
                <a:sym typeface="Lato"/>
              </a:defRPr>
            </a:lvl5pPr>
            <a:lvl6pPr lvl="5" algn="r">
              <a:buNone/>
              <a:defRPr sz="1300">
                <a:solidFill>
                  <a:schemeClr val="accent6"/>
                </a:solidFill>
                <a:latin typeface="Lato"/>
                <a:ea typeface="Lato"/>
                <a:cs typeface="Lato"/>
                <a:sym typeface="Lato"/>
              </a:defRPr>
            </a:lvl6pPr>
            <a:lvl7pPr lvl="6" algn="r">
              <a:buNone/>
              <a:defRPr sz="1300">
                <a:solidFill>
                  <a:schemeClr val="accent6"/>
                </a:solidFill>
                <a:latin typeface="Lato"/>
                <a:ea typeface="Lato"/>
                <a:cs typeface="Lato"/>
                <a:sym typeface="Lato"/>
              </a:defRPr>
            </a:lvl7pPr>
            <a:lvl8pPr lvl="7" algn="r">
              <a:buNone/>
              <a:defRPr sz="1300">
                <a:solidFill>
                  <a:schemeClr val="accent6"/>
                </a:solidFill>
                <a:latin typeface="Lato"/>
                <a:ea typeface="Lato"/>
                <a:cs typeface="Lato"/>
                <a:sym typeface="Lato"/>
              </a:defRPr>
            </a:lvl8pPr>
            <a:lvl9pPr lvl="8" algn="r">
              <a:buNone/>
              <a:defRPr sz="1300">
                <a:solidFill>
                  <a:schemeClr val="accent6"/>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7" r:id="rId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hyperlink" Target="mailto:info@scaltd.net"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6.jp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hyperlink" Target="http://www.eastbelfastcounselling.org/"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image" Target="../media/image10.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hyperlink" Target="http://www.eastbelfastcounselling.org/"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29.jpg"/><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10.png"/></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11.png"/><Relationship Id="rId5" Type="http://schemas.openxmlformats.org/officeDocument/2006/relationships/image" Target="../media/image3.jpeg"/><Relationship Id="rId10"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4" name="Rectangle 3">
            <a:extLst>
              <a:ext uri="{FF2B5EF4-FFF2-40B4-BE49-F238E27FC236}">
                <a16:creationId xmlns:a16="http://schemas.microsoft.com/office/drawing/2014/main" id="{7B5B5034-D5A7-4920-82A2-C9E8FFA7D597}"/>
              </a:ext>
            </a:extLst>
          </p:cNvPr>
          <p:cNvSpPr/>
          <p:nvPr/>
        </p:nvSpPr>
        <p:spPr>
          <a:xfrm>
            <a:off x="0" y="0"/>
            <a:ext cx="9144000" cy="107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Google Shape;111;p15"/>
          <p:cNvSpPr txBox="1">
            <a:spLocks noGrp="1"/>
          </p:cNvSpPr>
          <p:nvPr>
            <p:ph type="ctrTitle"/>
          </p:nvPr>
        </p:nvSpPr>
        <p:spPr>
          <a:xfrm>
            <a:off x="685800" y="1766613"/>
            <a:ext cx="77724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dirty="0">
                <a:latin typeface="+mn-lt"/>
              </a:rPr>
              <a:t>Gamechanger Connections</a:t>
            </a:r>
            <a:endParaRPr b="1" dirty="0">
              <a:latin typeface="+mn-lt"/>
            </a:endParaRPr>
          </a:p>
        </p:txBody>
      </p:sp>
      <p:sp>
        <p:nvSpPr>
          <p:cNvPr id="112" name="Google Shape;112;p15"/>
          <p:cNvSpPr txBox="1">
            <a:spLocks noGrp="1"/>
          </p:cNvSpPr>
          <p:nvPr>
            <p:ph type="subTitle" idx="1"/>
          </p:nvPr>
        </p:nvSpPr>
        <p:spPr>
          <a:xfrm>
            <a:off x="685800" y="3072892"/>
            <a:ext cx="7772400" cy="7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latin typeface="+mn-lt"/>
              </a:rPr>
              <a:t>This directory of support services was created by participants of Springboard's Gamechanger 2021 </a:t>
            </a:r>
            <a:r>
              <a:rPr lang="en" sz="1800" dirty="0" err="1">
                <a:latin typeface="+mn-lt"/>
              </a:rPr>
              <a:t>programme</a:t>
            </a:r>
            <a:endParaRPr sz="1800" dirty="0" err="1">
              <a:latin typeface="+mn-lt"/>
            </a:endParaRPr>
          </a:p>
        </p:txBody>
      </p:sp>
      <p:pic>
        <p:nvPicPr>
          <p:cNvPr id="5" name="Picture 4">
            <a:extLst>
              <a:ext uri="{FF2B5EF4-FFF2-40B4-BE49-F238E27FC236}">
                <a16:creationId xmlns:a16="http://schemas.microsoft.com/office/drawing/2014/main" id="{EC0A08D3-DE1E-4588-BC16-4D0BA267CC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311" y="358211"/>
            <a:ext cx="3726146" cy="428589"/>
          </a:xfrm>
          <a:prstGeom prst="rect">
            <a:avLst/>
          </a:prstGeom>
        </p:spPr>
      </p:pic>
      <p:pic>
        <p:nvPicPr>
          <p:cNvPr id="6" name="Picture 5">
            <a:extLst>
              <a:ext uri="{FF2B5EF4-FFF2-40B4-BE49-F238E27FC236}">
                <a16:creationId xmlns:a16="http://schemas.microsoft.com/office/drawing/2014/main" id="{E3A3179A-16B9-47A1-82A4-99E56DB9DC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35447" y="167426"/>
            <a:ext cx="709577" cy="712662"/>
          </a:xfrm>
          <a:prstGeom prst="rect">
            <a:avLst/>
          </a:prstGeom>
        </p:spPr>
      </p:pic>
      <p:pic>
        <p:nvPicPr>
          <p:cNvPr id="7" name="Picture 6">
            <a:extLst>
              <a:ext uri="{FF2B5EF4-FFF2-40B4-BE49-F238E27FC236}">
                <a16:creationId xmlns:a16="http://schemas.microsoft.com/office/drawing/2014/main" id="{6808CCF2-778C-457C-A547-A1A6BCC26B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67428" y="167426"/>
            <a:ext cx="2313276" cy="898761"/>
          </a:xfrm>
          <a:prstGeom prst="rect">
            <a:avLst/>
          </a:prstGeom>
        </p:spPr>
      </p:pic>
      <p:pic>
        <p:nvPicPr>
          <p:cNvPr id="8" name="Picture 7">
            <a:extLst>
              <a:ext uri="{FF2B5EF4-FFF2-40B4-BE49-F238E27FC236}">
                <a16:creationId xmlns:a16="http://schemas.microsoft.com/office/drawing/2014/main" id="{3B87A529-4534-4369-87EB-747BA062278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61216" y="4150650"/>
            <a:ext cx="2663392" cy="839353"/>
          </a:xfrm>
          <a:prstGeom prst="rect">
            <a:avLst/>
          </a:prstGeom>
        </p:spPr>
      </p:pic>
      <p:pic>
        <p:nvPicPr>
          <p:cNvPr id="3" name="Picture 2">
            <a:extLst>
              <a:ext uri="{FF2B5EF4-FFF2-40B4-BE49-F238E27FC236}">
                <a16:creationId xmlns:a16="http://schemas.microsoft.com/office/drawing/2014/main" id="{A3FFB500-7885-4000-A860-AA2945874608}"/>
              </a:ext>
            </a:extLst>
          </p:cNvPr>
          <p:cNvPicPr>
            <a:picLocks noChangeAspect="1"/>
          </p:cNvPicPr>
          <p:nvPr/>
        </p:nvPicPr>
        <p:blipFill>
          <a:blip r:embed="rId7"/>
          <a:stretch>
            <a:fillRect/>
          </a:stretch>
        </p:blipFill>
        <p:spPr>
          <a:xfrm>
            <a:off x="0" y="4140384"/>
            <a:ext cx="3408329" cy="1003116"/>
          </a:xfrm>
          <a:prstGeom prst="rect">
            <a:avLst/>
          </a:prstGeom>
        </p:spPr>
      </p:pic>
      <p:pic>
        <p:nvPicPr>
          <p:cNvPr id="11" name="Picture 10" descr="A picture containing clipart&#10;&#10;Description automatically generated">
            <a:extLst>
              <a:ext uri="{FF2B5EF4-FFF2-40B4-BE49-F238E27FC236}">
                <a16:creationId xmlns:a16="http://schemas.microsoft.com/office/drawing/2014/main" id="{47ED61CB-82F0-4A60-AC51-748AE4ADF8E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60886" y="4128437"/>
            <a:ext cx="2222228" cy="89365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6" name="TextBox 5">
            <a:extLst>
              <a:ext uri="{FF2B5EF4-FFF2-40B4-BE49-F238E27FC236}">
                <a16:creationId xmlns:a16="http://schemas.microsoft.com/office/drawing/2014/main" id="{F238ADAD-C8B8-4817-BDDB-356BDDB0FB67}"/>
              </a:ext>
            </a:extLst>
          </p:cNvPr>
          <p:cNvSpPr txBox="1"/>
          <p:nvPr/>
        </p:nvSpPr>
        <p:spPr>
          <a:xfrm>
            <a:off x="493909" y="131868"/>
            <a:ext cx="8469881" cy="615553"/>
          </a:xfrm>
          <a:prstGeom prst="rect">
            <a:avLst/>
          </a:prstGeom>
          <a:noFill/>
        </p:spPr>
        <p:txBody>
          <a:bodyPr wrap="square" rtlCol="0">
            <a:spAutoFit/>
          </a:bodyPr>
          <a:lstStyle/>
          <a:p>
            <a:pPr algn="r"/>
            <a:r>
              <a:rPr lang="en-US" sz="2000" dirty="0">
                <a:solidFill>
                  <a:schemeClr val="bg1"/>
                </a:solidFill>
              </a:rPr>
              <a:t>Advice &amp; Benefits</a:t>
            </a:r>
          </a:p>
          <a:p>
            <a:pPr algn="r"/>
            <a:r>
              <a:rPr lang="en-US" dirty="0">
                <a:solidFill>
                  <a:schemeClr val="bg1"/>
                </a:solidFill>
              </a:rPr>
              <a:t>Jobs &amp; Benefits Offices</a:t>
            </a:r>
            <a:endParaRPr lang="en-GB" dirty="0">
              <a:solidFill>
                <a:schemeClr val="bg1"/>
              </a:solidFill>
            </a:endParaRPr>
          </a:p>
        </p:txBody>
      </p:sp>
      <p:sp>
        <p:nvSpPr>
          <p:cNvPr id="7" name="TextBox 6">
            <a:extLst>
              <a:ext uri="{FF2B5EF4-FFF2-40B4-BE49-F238E27FC236}">
                <a16:creationId xmlns:a16="http://schemas.microsoft.com/office/drawing/2014/main" id="{97BD0D3A-2F4E-4624-8F66-1DC23E17930B}"/>
              </a:ext>
            </a:extLst>
          </p:cNvPr>
          <p:cNvSpPr txBox="1"/>
          <p:nvPr/>
        </p:nvSpPr>
        <p:spPr>
          <a:xfrm>
            <a:off x="246101" y="650776"/>
            <a:ext cx="3697647" cy="3939540"/>
          </a:xfrm>
          <a:prstGeom prst="rect">
            <a:avLst/>
          </a:prstGeom>
          <a:noFill/>
        </p:spPr>
        <p:txBody>
          <a:bodyPr wrap="square" rtlCol="0">
            <a:spAutoFit/>
          </a:bodyPr>
          <a:lstStyle/>
          <a:p>
            <a:pPr algn="just"/>
            <a:r>
              <a:rPr lang="en-US" sz="1000" b="1" dirty="0" err="1">
                <a:solidFill>
                  <a:schemeClr val="bg1"/>
                </a:solidFill>
                <a:effectLst/>
                <a:latin typeface="+mn-lt"/>
                <a:ea typeface="Times New Roman" panose="02020603050405020304" pitchFamily="18" charset="0"/>
                <a:cs typeface="Times New Roman" panose="02020603050405020304" pitchFamily="18" charset="0"/>
              </a:rPr>
              <a:t>Andersontown</a:t>
            </a:r>
            <a:r>
              <a:rPr lang="en-US" sz="1000" b="1" dirty="0">
                <a:solidFill>
                  <a:schemeClr val="bg1"/>
                </a:solidFill>
                <a:effectLst/>
                <a:latin typeface="+mn-lt"/>
                <a:ea typeface="Times New Roman" panose="02020603050405020304" pitchFamily="18" charset="0"/>
                <a:cs typeface="Times New Roman" panose="02020603050405020304" pitchFamily="18" charset="0"/>
              </a:rPr>
              <a:t> Office </a:t>
            </a:r>
          </a:p>
          <a:p>
            <a:pPr algn="just"/>
            <a:r>
              <a:rPr lang="en-US" sz="1000" b="1" dirty="0">
                <a:solidFill>
                  <a:schemeClr val="bg1"/>
                </a:solidFill>
                <a:effectLst/>
                <a:latin typeface="+mn-lt"/>
                <a:ea typeface="Times New Roman" panose="02020603050405020304" pitchFamily="18" charset="0"/>
                <a:cs typeface="Times New Roman" panose="02020603050405020304" pitchFamily="18" charset="0"/>
              </a:rPr>
              <a:t>580A Falls Road BT11 9AB.</a:t>
            </a:r>
          </a:p>
          <a:p>
            <a:pPr algn="just"/>
            <a:r>
              <a:rPr lang="en-US" sz="1000" b="1" dirty="0">
                <a:solidFill>
                  <a:schemeClr val="bg1"/>
                </a:solidFill>
                <a:effectLst/>
                <a:latin typeface="+mn-lt"/>
                <a:ea typeface="Times New Roman" panose="02020603050405020304" pitchFamily="18" charset="0"/>
                <a:cs typeface="Times New Roman" panose="02020603050405020304" pitchFamily="18" charset="0"/>
              </a:rPr>
              <a:t>Andersonstown.jobsandbenefits@dfcni.gov.uk</a:t>
            </a:r>
          </a:p>
          <a:p>
            <a:pPr algn="just"/>
            <a:endParaRPr lang="en-US" sz="1000" b="1" dirty="0">
              <a:solidFill>
                <a:schemeClr val="bg1"/>
              </a:solidFill>
              <a:latin typeface="+mn-lt"/>
              <a:ea typeface="Calibri" panose="020F0502020204030204" pitchFamily="34" charset="0"/>
              <a:cs typeface="Times New Roman" panose="02020603050405020304" pitchFamily="18" charset="0"/>
            </a:endParaRPr>
          </a:p>
          <a:p>
            <a:pPr algn="just"/>
            <a:r>
              <a:rPr lang="en-US" sz="1000" b="1" dirty="0">
                <a:solidFill>
                  <a:schemeClr val="bg1"/>
                </a:solidFill>
                <a:effectLst/>
                <a:latin typeface="+mn-lt"/>
                <a:ea typeface="Calibri" panose="020F0502020204030204" pitchFamily="34" charset="0"/>
                <a:cs typeface="Times New Roman" panose="02020603050405020304" pitchFamily="18" charset="0"/>
              </a:rPr>
              <a:t>Falls Road Office </a:t>
            </a:r>
          </a:p>
          <a:p>
            <a:pPr algn="just"/>
            <a:r>
              <a:rPr lang="en-US" sz="1000" b="1" dirty="0">
                <a:solidFill>
                  <a:schemeClr val="bg1"/>
                </a:solidFill>
                <a:effectLst/>
                <a:latin typeface="+mn-lt"/>
                <a:ea typeface="Calibri" panose="020F0502020204030204" pitchFamily="34" charset="0"/>
                <a:cs typeface="Times New Roman" panose="02020603050405020304" pitchFamily="18" charset="0"/>
              </a:rPr>
              <a:t>19 Falls Road, BT12 4PH</a:t>
            </a:r>
          </a:p>
          <a:p>
            <a:pPr algn="just"/>
            <a:r>
              <a:rPr lang="en-US" sz="1000" b="1" dirty="0">
                <a:solidFill>
                  <a:schemeClr val="bg1"/>
                </a:solidFill>
                <a:effectLst/>
                <a:latin typeface="+mn-lt"/>
                <a:ea typeface="Calibri" panose="020F0502020204030204" pitchFamily="34" charset="0"/>
                <a:cs typeface="Times New Roman" panose="02020603050405020304" pitchFamily="18" charset="0"/>
              </a:rPr>
              <a:t>fallsroad.jobsandbenefits@dfcni.gov.uk</a:t>
            </a:r>
          </a:p>
          <a:p>
            <a:pPr algn="just"/>
            <a:endParaRPr lang="en-US" sz="1000" b="1" dirty="0">
              <a:solidFill>
                <a:schemeClr val="bg1"/>
              </a:solidFill>
              <a:latin typeface="+mn-lt"/>
              <a:ea typeface="Calibri" panose="020F0502020204030204" pitchFamily="34" charset="0"/>
              <a:cs typeface="Times New Roman" panose="02020603050405020304" pitchFamily="18" charset="0"/>
            </a:endParaRPr>
          </a:p>
          <a:p>
            <a:pPr algn="just"/>
            <a:r>
              <a:rPr lang="en-US" sz="1000" b="1" dirty="0" err="1">
                <a:solidFill>
                  <a:schemeClr val="bg1"/>
                </a:solidFill>
                <a:effectLst/>
                <a:latin typeface="+mn-lt"/>
                <a:ea typeface="Calibri" panose="020F0502020204030204" pitchFamily="34" charset="0"/>
                <a:cs typeface="Times New Roman" panose="02020603050405020304" pitchFamily="18" charset="0"/>
              </a:rPr>
              <a:t>Holywood</a:t>
            </a:r>
            <a:r>
              <a:rPr lang="en-US" sz="1000" b="1" dirty="0">
                <a:solidFill>
                  <a:schemeClr val="bg1"/>
                </a:solidFill>
                <a:effectLst/>
                <a:latin typeface="+mn-lt"/>
                <a:ea typeface="Calibri" panose="020F0502020204030204" pitchFamily="34" charset="0"/>
                <a:cs typeface="Times New Roman" panose="02020603050405020304" pitchFamily="18" charset="0"/>
              </a:rPr>
              <a:t> Road Office </a:t>
            </a:r>
          </a:p>
          <a:p>
            <a:pPr algn="just"/>
            <a:r>
              <a:rPr lang="en-US" sz="1000" b="1" dirty="0">
                <a:solidFill>
                  <a:schemeClr val="bg1"/>
                </a:solidFill>
                <a:effectLst/>
                <a:latin typeface="+mn-lt"/>
                <a:ea typeface="Calibri" panose="020F0502020204030204" pitchFamily="34" charset="0"/>
                <a:cs typeface="Times New Roman" panose="02020603050405020304" pitchFamily="18" charset="0"/>
              </a:rPr>
              <a:t>106-108 </a:t>
            </a:r>
            <a:r>
              <a:rPr lang="en-US" sz="1000" b="1" dirty="0" err="1">
                <a:solidFill>
                  <a:schemeClr val="bg1"/>
                </a:solidFill>
                <a:effectLst/>
                <a:latin typeface="+mn-lt"/>
                <a:ea typeface="Calibri" panose="020F0502020204030204" pitchFamily="34" charset="0"/>
                <a:cs typeface="Times New Roman" panose="02020603050405020304" pitchFamily="18" charset="0"/>
              </a:rPr>
              <a:t>Holywood</a:t>
            </a:r>
            <a:r>
              <a:rPr lang="en-US" sz="1000" b="1" dirty="0">
                <a:solidFill>
                  <a:schemeClr val="bg1"/>
                </a:solidFill>
                <a:effectLst/>
                <a:latin typeface="+mn-lt"/>
                <a:ea typeface="Calibri" panose="020F0502020204030204" pitchFamily="34" charset="0"/>
                <a:cs typeface="Times New Roman" panose="02020603050405020304" pitchFamily="18" charset="0"/>
              </a:rPr>
              <a:t> Road, BT4 1JU</a:t>
            </a:r>
          </a:p>
          <a:p>
            <a:pPr algn="just"/>
            <a:r>
              <a:rPr lang="en-US" sz="1000" b="1" dirty="0">
                <a:solidFill>
                  <a:schemeClr val="bg1"/>
                </a:solidFill>
                <a:effectLst/>
                <a:latin typeface="+mn-lt"/>
                <a:ea typeface="Calibri" panose="020F0502020204030204" pitchFamily="34" charset="0"/>
                <a:cs typeface="Times New Roman" panose="02020603050405020304" pitchFamily="18" charset="0"/>
              </a:rPr>
              <a:t>holywoodroad.jobsandbenefits@dfcni.gov.uk</a:t>
            </a:r>
          </a:p>
          <a:p>
            <a:pPr algn="just"/>
            <a:endParaRPr lang="en-US" sz="1000" b="1" dirty="0">
              <a:solidFill>
                <a:schemeClr val="bg1"/>
              </a:solidFill>
              <a:latin typeface="+mn-lt"/>
              <a:ea typeface="Calibri" panose="020F0502020204030204" pitchFamily="34" charset="0"/>
              <a:cs typeface="Times New Roman" panose="02020603050405020304" pitchFamily="18" charset="0"/>
            </a:endParaRPr>
          </a:p>
          <a:p>
            <a:pPr algn="just"/>
            <a:r>
              <a:rPr lang="en-US" sz="1000" b="1" dirty="0" err="1">
                <a:solidFill>
                  <a:schemeClr val="bg1"/>
                </a:solidFill>
                <a:effectLst/>
                <a:latin typeface="+mn-lt"/>
                <a:ea typeface="Calibri" panose="020F0502020204030204" pitchFamily="34" charset="0"/>
                <a:cs typeface="Times New Roman" panose="02020603050405020304" pitchFamily="18" charset="0"/>
              </a:rPr>
              <a:t>Knockbreda</a:t>
            </a:r>
            <a:r>
              <a:rPr lang="en-US" sz="1000" b="1" dirty="0">
                <a:solidFill>
                  <a:schemeClr val="bg1"/>
                </a:solidFill>
                <a:effectLst/>
                <a:latin typeface="+mn-lt"/>
                <a:ea typeface="Calibri" panose="020F0502020204030204" pitchFamily="34" charset="0"/>
                <a:cs typeface="Times New Roman" panose="02020603050405020304" pitchFamily="18" charset="0"/>
              </a:rPr>
              <a:t> Office </a:t>
            </a:r>
          </a:p>
          <a:p>
            <a:pPr algn="just"/>
            <a:r>
              <a:rPr lang="en-US" sz="1000" b="1" dirty="0">
                <a:solidFill>
                  <a:schemeClr val="bg1"/>
                </a:solidFill>
                <a:effectLst/>
                <a:latin typeface="+mn-lt"/>
                <a:ea typeface="Calibri" panose="020F0502020204030204" pitchFamily="34" charset="0"/>
                <a:cs typeface="Times New Roman" panose="02020603050405020304" pitchFamily="18" charset="0"/>
              </a:rPr>
              <a:t>Crown Buildings, Upper </a:t>
            </a:r>
            <a:r>
              <a:rPr lang="en-US" sz="1000" b="1" dirty="0" err="1">
                <a:solidFill>
                  <a:schemeClr val="bg1"/>
                </a:solidFill>
                <a:effectLst/>
                <a:latin typeface="+mn-lt"/>
                <a:ea typeface="Calibri" panose="020F0502020204030204" pitchFamily="34" charset="0"/>
                <a:cs typeface="Times New Roman" panose="02020603050405020304" pitchFamily="18" charset="0"/>
              </a:rPr>
              <a:t>Knockbreda</a:t>
            </a:r>
            <a:endParaRPr lang="en-US" sz="1000" b="1" dirty="0">
              <a:solidFill>
                <a:schemeClr val="bg1"/>
              </a:solidFill>
              <a:effectLst/>
              <a:latin typeface="+mn-lt"/>
              <a:ea typeface="Calibri" panose="020F0502020204030204" pitchFamily="34" charset="0"/>
              <a:cs typeface="Times New Roman" panose="02020603050405020304" pitchFamily="18" charset="0"/>
            </a:endParaRPr>
          </a:p>
          <a:p>
            <a:pPr algn="just"/>
            <a:r>
              <a:rPr lang="en-US" sz="1000" b="1" dirty="0">
                <a:solidFill>
                  <a:schemeClr val="bg1"/>
                </a:solidFill>
                <a:effectLst/>
                <a:latin typeface="+mn-lt"/>
                <a:ea typeface="Calibri" panose="020F0502020204030204" pitchFamily="34" charset="0"/>
                <a:cs typeface="Times New Roman" panose="02020603050405020304" pitchFamily="18" charset="0"/>
              </a:rPr>
              <a:t>Road, BT8 6SX</a:t>
            </a:r>
          </a:p>
          <a:p>
            <a:pPr algn="just"/>
            <a:r>
              <a:rPr lang="en-US" sz="1000" b="1" dirty="0">
                <a:solidFill>
                  <a:schemeClr val="bg1"/>
                </a:solidFill>
                <a:effectLst/>
                <a:latin typeface="+mn-lt"/>
                <a:ea typeface="Calibri" panose="020F0502020204030204" pitchFamily="34" charset="0"/>
                <a:cs typeface="Times New Roman" panose="02020603050405020304" pitchFamily="18" charset="0"/>
              </a:rPr>
              <a:t>knockbreda.jobsandbenefits@dfcni.gov.uk</a:t>
            </a:r>
          </a:p>
          <a:p>
            <a:pPr algn="just"/>
            <a:endParaRPr lang="en-GB" sz="1000" b="1" dirty="0">
              <a:solidFill>
                <a:schemeClr val="bg1"/>
              </a:solidFill>
              <a:effectLst/>
              <a:latin typeface="+mn-lt"/>
              <a:ea typeface="Calibri" panose="020F0502020204030204" pitchFamily="34" charset="0"/>
              <a:cs typeface="Times New Roman" panose="02020603050405020304" pitchFamily="18" charset="0"/>
            </a:endParaRPr>
          </a:p>
          <a:p>
            <a:pPr algn="just"/>
            <a:r>
              <a:rPr lang="en-US" sz="1000" b="1" i="0" u="none" strike="noStrike" baseline="0" dirty="0">
                <a:solidFill>
                  <a:schemeClr val="bg1"/>
                </a:solidFill>
                <a:latin typeface="+mn-lt"/>
              </a:rPr>
              <a:t>North Belfast Office </a:t>
            </a:r>
          </a:p>
          <a:p>
            <a:pPr algn="just"/>
            <a:r>
              <a:rPr lang="en-US" sz="1000" b="1" i="0" u="none" strike="noStrike" baseline="0" dirty="0">
                <a:solidFill>
                  <a:schemeClr val="bg1"/>
                </a:solidFill>
                <a:latin typeface="+mn-lt"/>
              </a:rPr>
              <a:t>Design Centre, 39 Corporation</a:t>
            </a:r>
          </a:p>
          <a:p>
            <a:pPr algn="just"/>
            <a:r>
              <a:rPr lang="en-US" sz="1000" b="1" i="0" u="none" strike="noStrike" baseline="0" dirty="0">
                <a:solidFill>
                  <a:schemeClr val="bg1"/>
                </a:solidFill>
                <a:latin typeface="+mn-lt"/>
              </a:rPr>
              <a:t>Street, BT1 3BA</a:t>
            </a:r>
          </a:p>
          <a:p>
            <a:pPr algn="just"/>
            <a:r>
              <a:rPr lang="en-US" sz="1000" b="1" i="0" u="none" strike="noStrike" baseline="0" dirty="0">
                <a:solidFill>
                  <a:schemeClr val="bg1"/>
                </a:solidFill>
                <a:latin typeface="+mn-lt"/>
              </a:rPr>
              <a:t>northbelfast.jobsandbenefits@dfcni.gov.uk</a:t>
            </a:r>
          </a:p>
          <a:p>
            <a:pPr algn="just"/>
            <a:endParaRPr lang="en-GB" sz="1000" b="1" dirty="0">
              <a:solidFill>
                <a:schemeClr val="bg1"/>
              </a:solidFill>
              <a:latin typeface="+mn-lt"/>
              <a:ea typeface="Calibri" panose="020F0502020204030204" pitchFamily="34" charset="0"/>
              <a:cs typeface="Times New Roman" panose="02020603050405020304" pitchFamily="18" charset="0"/>
            </a:endParaRPr>
          </a:p>
          <a:p>
            <a:pPr algn="just"/>
            <a:r>
              <a:rPr lang="en-GB" sz="1000" b="1" dirty="0">
                <a:solidFill>
                  <a:schemeClr val="bg1"/>
                </a:solidFill>
                <a:effectLst/>
                <a:latin typeface="+mn-lt"/>
                <a:ea typeface="Calibri" panose="020F0502020204030204" pitchFamily="34" charset="0"/>
                <a:cs typeface="Times New Roman" panose="02020603050405020304" pitchFamily="18" charset="0"/>
              </a:rPr>
              <a:t>Royal Avenue Office </a:t>
            </a:r>
          </a:p>
          <a:p>
            <a:pPr algn="just"/>
            <a:r>
              <a:rPr lang="en-GB" sz="1000" b="1" dirty="0" err="1">
                <a:solidFill>
                  <a:schemeClr val="bg1"/>
                </a:solidFill>
                <a:effectLst/>
                <a:latin typeface="+mn-lt"/>
                <a:ea typeface="Calibri" panose="020F0502020204030204" pitchFamily="34" charset="0"/>
                <a:cs typeface="Times New Roman" panose="02020603050405020304" pitchFamily="18" charset="0"/>
              </a:rPr>
              <a:t>Castlecourt</a:t>
            </a:r>
            <a:r>
              <a:rPr lang="en-GB" sz="1000" b="1" dirty="0">
                <a:solidFill>
                  <a:schemeClr val="bg1"/>
                </a:solidFill>
                <a:effectLst/>
                <a:latin typeface="+mn-lt"/>
                <a:ea typeface="Calibri" panose="020F0502020204030204" pitchFamily="34" charset="0"/>
                <a:cs typeface="Times New Roman" panose="02020603050405020304" pitchFamily="18" charset="0"/>
              </a:rPr>
              <a:t> Royal Avenue, BT1 1DF</a:t>
            </a:r>
          </a:p>
          <a:p>
            <a:pPr algn="just"/>
            <a:r>
              <a:rPr lang="en-GB" sz="1000" b="1" dirty="0">
                <a:solidFill>
                  <a:schemeClr val="bg1"/>
                </a:solidFill>
                <a:effectLst/>
                <a:latin typeface="+mn-lt"/>
                <a:ea typeface="Calibri" panose="020F0502020204030204" pitchFamily="34" charset="0"/>
                <a:cs typeface="Times New Roman" panose="02020603050405020304" pitchFamily="18" charset="0"/>
              </a:rPr>
              <a:t>northbelfast.jobsandbenefits@dfcni.gov.uk</a:t>
            </a:r>
          </a:p>
        </p:txBody>
      </p:sp>
      <p:sp>
        <p:nvSpPr>
          <p:cNvPr id="8" name="TextBox 7">
            <a:extLst>
              <a:ext uri="{FF2B5EF4-FFF2-40B4-BE49-F238E27FC236}">
                <a16:creationId xmlns:a16="http://schemas.microsoft.com/office/drawing/2014/main" id="{1216BB71-46EF-4C64-9527-8DB1F8DDFFB5}"/>
              </a:ext>
            </a:extLst>
          </p:cNvPr>
          <p:cNvSpPr txBox="1"/>
          <p:nvPr/>
        </p:nvSpPr>
        <p:spPr>
          <a:xfrm>
            <a:off x="3844313" y="650776"/>
            <a:ext cx="3697647" cy="4093428"/>
          </a:xfrm>
          <a:prstGeom prst="rect">
            <a:avLst/>
          </a:prstGeom>
          <a:noFill/>
        </p:spPr>
        <p:txBody>
          <a:bodyPr wrap="square" rtlCol="0">
            <a:spAutoFit/>
          </a:bodyPr>
          <a:lstStyle/>
          <a:p>
            <a:pPr algn="just"/>
            <a:r>
              <a:rPr lang="en-US" sz="1000" b="1" i="0" u="none" strike="noStrike" baseline="0" dirty="0">
                <a:solidFill>
                  <a:schemeClr val="bg1"/>
                </a:solidFill>
                <a:latin typeface="+mn-lt"/>
              </a:rPr>
              <a:t>Shaftesbury Square Office </a:t>
            </a:r>
          </a:p>
          <a:p>
            <a:pPr algn="just"/>
            <a:r>
              <a:rPr lang="en-US" sz="1000" b="1" i="0" u="none" strike="noStrike" baseline="0" dirty="0">
                <a:solidFill>
                  <a:schemeClr val="bg1"/>
                </a:solidFill>
                <a:latin typeface="+mn-lt"/>
              </a:rPr>
              <a:t>Conor Building, 107 Great Victoria Street,</a:t>
            </a:r>
          </a:p>
          <a:p>
            <a:pPr algn="just"/>
            <a:r>
              <a:rPr lang="en-US" sz="1000" b="1" i="0" u="none" strike="noStrike" baseline="0" dirty="0">
                <a:solidFill>
                  <a:schemeClr val="bg1"/>
                </a:solidFill>
                <a:latin typeface="+mn-lt"/>
              </a:rPr>
              <a:t>BT2 7AG</a:t>
            </a:r>
          </a:p>
          <a:p>
            <a:pPr algn="just"/>
            <a:r>
              <a:rPr lang="en-US" sz="1000" b="1" i="0" u="none" strike="noStrike" baseline="0" dirty="0">
                <a:solidFill>
                  <a:schemeClr val="bg1"/>
                </a:solidFill>
                <a:latin typeface="+mn-lt"/>
              </a:rPr>
              <a:t>shaftesburysquare.jobsandbenefits@dfcni.gov.uk</a:t>
            </a:r>
          </a:p>
          <a:p>
            <a:pPr algn="just"/>
            <a:endParaRPr lang="en-US" sz="1000" b="1" dirty="0">
              <a:solidFill>
                <a:schemeClr val="bg1"/>
              </a:solidFill>
              <a:latin typeface="+mn-lt"/>
            </a:endParaRPr>
          </a:p>
          <a:p>
            <a:pPr algn="just"/>
            <a:r>
              <a:rPr lang="en-US" sz="1000" b="1" dirty="0">
                <a:solidFill>
                  <a:schemeClr val="bg1"/>
                </a:solidFill>
                <a:latin typeface="+mn-lt"/>
              </a:rPr>
              <a:t>Shankill Office </a:t>
            </a:r>
          </a:p>
          <a:p>
            <a:pPr algn="just"/>
            <a:r>
              <a:rPr lang="en-US" sz="1000" b="1" dirty="0">
                <a:solidFill>
                  <a:schemeClr val="bg1"/>
                </a:solidFill>
                <a:latin typeface="+mn-lt"/>
              </a:rPr>
              <a:t>15 - 25 </a:t>
            </a:r>
            <a:r>
              <a:rPr lang="en-US" sz="1000" b="1" dirty="0" err="1">
                <a:solidFill>
                  <a:schemeClr val="bg1"/>
                </a:solidFill>
                <a:latin typeface="+mn-lt"/>
              </a:rPr>
              <a:t>Snugville</a:t>
            </a:r>
            <a:r>
              <a:rPr lang="en-US" sz="1000" b="1" dirty="0">
                <a:solidFill>
                  <a:schemeClr val="bg1"/>
                </a:solidFill>
                <a:latin typeface="+mn-lt"/>
              </a:rPr>
              <a:t> Street, BT13 1PP</a:t>
            </a:r>
          </a:p>
          <a:p>
            <a:pPr algn="just"/>
            <a:r>
              <a:rPr lang="en-US" sz="1000" b="1" dirty="0">
                <a:solidFill>
                  <a:schemeClr val="bg1"/>
                </a:solidFill>
                <a:latin typeface="+mn-lt"/>
              </a:rPr>
              <a:t>shankill.jobsandbenefits@dfcni.gov.uk</a:t>
            </a:r>
          </a:p>
          <a:p>
            <a:pPr algn="just"/>
            <a:endParaRPr lang="en-US" sz="1000" b="1" dirty="0">
              <a:solidFill>
                <a:schemeClr val="bg1"/>
              </a:solidFill>
              <a:latin typeface="+mn-lt"/>
            </a:endParaRPr>
          </a:p>
          <a:p>
            <a:pPr algn="just"/>
            <a:endParaRPr lang="en-US" sz="1000" b="1" dirty="0">
              <a:solidFill>
                <a:schemeClr val="bg1"/>
              </a:solidFill>
              <a:latin typeface="+mn-lt"/>
            </a:endParaRPr>
          </a:p>
          <a:p>
            <a:pPr algn="just"/>
            <a:r>
              <a:rPr lang="en-US" sz="1100" b="1" u="sng" dirty="0">
                <a:solidFill>
                  <a:schemeClr val="bg1"/>
                </a:solidFill>
                <a:latin typeface="+mn-lt"/>
              </a:rPr>
              <a:t>Phone Numbers</a:t>
            </a:r>
          </a:p>
          <a:p>
            <a:pPr algn="just"/>
            <a:endParaRPr lang="en-US" sz="1000" b="1" dirty="0">
              <a:solidFill>
                <a:schemeClr val="bg1"/>
              </a:solidFill>
              <a:latin typeface="+mn-lt"/>
            </a:endParaRPr>
          </a:p>
          <a:p>
            <a:pPr algn="l"/>
            <a:r>
              <a:rPr lang="en-US" sz="1000" b="1" i="0" u="none" strike="noStrike" baseline="0" dirty="0">
                <a:solidFill>
                  <a:schemeClr val="bg1"/>
                </a:solidFill>
                <a:latin typeface="+mn-lt"/>
              </a:rPr>
              <a:t>Jobseekers, Income Support or Social</a:t>
            </a:r>
          </a:p>
          <a:p>
            <a:pPr algn="l"/>
            <a:r>
              <a:rPr lang="en-US" sz="1000" b="1" i="0" u="none" strike="noStrike" baseline="0" dirty="0">
                <a:solidFill>
                  <a:schemeClr val="bg1"/>
                </a:solidFill>
                <a:latin typeface="+mn-lt"/>
              </a:rPr>
              <a:t>Fund only:</a:t>
            </a:r>
          </a:p>
          <a:p>
            <a:r>
              <a:rPr lang="en-US" sz="1000" b="1" i="0" u="none" strike="noStrike" baseline="0" dirty="0">
                <a:solidFill>
                  <a:schemeClr val="bg1"/>
                </a:solidFill>
                <a:latin typeface="+mn-lt"/>
              </a:rPr>
              <a:t>0800 022 4250 </a:t>
            </a:r>
            <a:r>
              <a:rPr lang="en-GB" sz="1000" b="1" i="0" u="none" strike="noStrike" baseline="0" dirty="0">
                <a:solidFill>
                  <a:schemeClr val="bg1"/>
                </a:solidFill>
                <a:latin typeface="+mn-lt"/>
              </a:rPr>
              <a:t>(freephone)</a:t>
            </a:r>
          </a:p>
          <a:p>
            <a:r>
              <a:rPr lang="en-GB" sz="1000" b="1" i="0" u="none" strike="noStrike" baseline="0" dirty="0">
                <a:solidFill>
                  <a:schemeClr val="bg1"/>
                </a:solidFill>
                <a:latin typeface="+mn-lt"/>
              </a:rPr>
              <a:t>0800 587 1297 (textphone)</a:t>
            </a:r>
          </a:p>
          <a:p>
            <a:pPr algn="l"/>
            <a:endParaRPr lang="en-GB" sz="1000" b="1" i="0" u="none" strike="noStrike" baseline="0" dirty="0">
              <a:solidFill>
                <a:schemeClr val="bg1"/>
              </a:solidFill>
              <a:latin typeface="+mn-lt"/>
            </a:endParaRPr>
          </a:p>
          <a:p>
            <a:pPr algn="l"/>
            <a:endParaRPr lang="en-GB" sz="1000" b="1" i="0" u="none" strike="noStrike" baseline="0" dirty="0">
              <a:solidFill>
                <a:schemeClr val="bg1"/>
              </a:solidFill>
              <a:latin typeface="+mn-lt"/>
            </a:endParaRPr>
          </a:p>
          <a:p>
            <a:pPr algn="l"/>
            <a:r>
              <a:rPr lang="en-GB" sz="1000" b="1" i="0" u="none" strike="noStrike" baseline="0" dirty="0">
                <a:solidFill>
                  <a:schemeClr val="bg1"/>
                </a:solidFill>
                <a:latin typeface="+mn-lt"/>
              </a:rPr>
              <a:t>For Universal Credit:</a:t>
            </a:r>
          </a:p>
          <a:p>
            <a:pPr algn="l"/>
            <a:r>
              <a:rPr lang="en-GB" sz="1000" b="1" i="0" u="none" strike="noStrike" baseline="0" dirty="0">
                <a:solidFill>
                  <a:schemeClr val="bg1"/>
                </a:solidFill>
                <a:latin typeface="+mn-lt"/>
              </a:rPr>
              <a:t>0800 012 1331 (freephone)</a:t>
            </a:r>
          </a:p>
          <a:p>
            <a:pPr algn="l"/>
            <a:r>
              <a:rPr lang="en-GB" sz="1000" b="1" i="0" u="none" strike="noStrike" baseline="0" dirty="0">
                <a:solidFill>
                  <a:schemeClr val="bg1"/>
                </a:solidFill>
                <a:latin typeface="+mn-lt"/>
              </a:rPr>
              <a:t>0800 012 1441 (textphone)</a:t>
            </a:r>
          </a:p>
          <a:p>
            <a:pPr algn="l"/>
            <a:endParaRPr lang="en-GB" sz="1000" b="1" i="0" u="none" strike="noStrike" baseline="0" dirty="0">
              <a:solidFill>
                <a:schemeClr val="bg1"/>
              </a:solidFill>
              <a:latin typeface="+mn-lt"/>
            </a:endParaRPr>
          </a:p>
          <a:p>
            <a:pPr algn="l"/>
            <a:r>
              <a:rPr lang="en-US" sz="1000" b="1" i="0" u="none" strike="noStrike" baseline="0" dirty="0">
                <a:solidFill>
                  <a:schemeClr val="bg1"/>
                </a:solidFill>
                <a:latin typeface="+mn-lt"/>
              </a:rPr>
              <a:t>If you identify as transgender and</a:t>
            </a:r>
          </a:p>
          <a:p>
            <a:pPr algn="l"/>
            <a:r>
              <a:rPr lang="en-US" sz="1000" b="1" i="0" u="none" strike="noStrike" baseline="0" dirty="0">
                <a:solidFill>
                  <a:schemeClr val="bg1"/>
                </a:solidFill>
                <a:latin typeface="+mn-lt"/>
              </a:rPr>
              <a:t>wish to make a claim or have a query</a:t>
            </a:r>
          </a:p>
          <a:p>
            <a:pPr algn="l"/>
            <a:r>
              <a:rPr lang="en-GB" sz="1000" b="1" i="0" u="none" strike="noStrike" baseline="0" dirty="0">
                <a:solidFill>
                  <a:schemeClr val="bg1"/>
                </a:solidFill>
                <a:latin typeface="+mn-lt"/>
              </a:rPr>
              <a:t>Email knockbreda.makethecall.scr@nissa.gsi.gov.uk</a:t>
            </a:r>
            <a:endParaRPr lang="en-US" sz="1000" b="1" dirty="0">
              <a:solidFill>
                <a:schemeClr val="bg1"/>
              </a:solidFill>
              <a:latin typeface="+mn-lt"/>
            </a:endParaRPr>
          </a:p>
          <a:p>
            <a:pPr algn="just"/>
            <a:endParaRPr lang="en-GB" sz="1000" b="1" dirty="0">
              <a:solidFill>
                <a:schemeClr val="bg1"/>
              </a:solidFill>
            </a:endParaRPr>
          </a:p>
        </p:txBody>
      </p:sp>
      <p:pic>
        <p:nvPicPr>
          <p:cNvPr id="3" name="Picture 2">
            <a:extLst>
              <a:ext uri="{FF2B5EF4-FFF2-40B4-BE49-F238E27FC236}">
                <a16:creationId xmlns:a16="http://schemas.microsoft.com/office/drawing/2014/main" id="{D6C4C06D-25C3-431E-A84A-70A188BED5CE}"/>
              </a:ext>
            </a:extLst>
          </p:cNvPr>
          <p:cNvPicPr>
            <a:picLocks noChangeAspect="1"/>
          </p:cNvPicPr>
          <p:nvPr/>
        </p:nvPicPr>
        <p:blipFill>
          <a:blip r:embed="rId3"/>
          <a:stretch>
            <a:fillRect/>
          </a:stretch>
        </p:blipFill>
        <p:spPr>
          <a:xfrm>
            <a:off x="6651463" y="1898882"/>
            <a:ext cx="2392420" cy="13457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664662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6" name="TextBox 5">
            <a:extLst>
              <a:ext uri="{FF2B5EF4-FFF2-40B4-BE49-F238E27FC236}">
                <a16:creationId xmlns:a16="http://schemas.microsoft.com/office/drawing/2014/main" id="{F238ADAD-C8B8-4817-BDDB-356BDDB0FB67}"/>
              </a:ext>
            </a:extLst>
          </p:cNvPr>
          <p:cNvSpPr txBox="1"/>
          <p:nvPr/>
        </p:nvSpPr>
        <p:spPr>
          <a:xfrm>
            <a:off x="493909" y="131868"/>
            <a:ext cx="8469881" cy="615553"/>
          </a:xfrm>
          <a:prstGeom prst="rect">
            <a:avLst/>
          </a:prstGeom>
          <a:noFill/>
        </p:spPr>
        <p:txBody>
          <a:bodyPr wrap="square" rtlCol="0">
            <a:spAutoFit/>
          </a:bodyPr>
          <a:lstStyle/>
          <a:p>
            <a:pPr algn="r"/>
            <a:r>
              <a:rPr lang="en-US" sz="2000" dirty="0">
                <a:solidFill>
                  <a:schemeClr val="bg1"/>
                </a:solidFill>
              </a:rPr>
              <a:t>Advice Services</a:t>
            </a:r>
          </a:p>
          <a:p>
            <a:pPr algn="r"/>
            <a:r>
              <a:rPr lang="en-US" dirty="0">
                <a:solidFill>
                  <a:schemeClr val="bg1"/>
                </a:solidFill>
              </a:rPr>
              <a:t>North Belfast</a:t>
            </a:r>
            <a:endParaRPr lang="en-GB" dirty="0">
              <a:solidFill>
                <a:schemeClr val="bg1"/>
              </a:solidFill>
            </a:endParaRPr>
          </a:p>
        </p:txBody>
      </p:sp>
      <p:graphicFrame>
        <p:nvGraphicFramePr>
          <p:cNvPr id="2" name="Table 2">
            <a:extLst>
              <a:ext uri="{FF2B5EF4-FFF2-40B4-BE49-F238E27FC236}">
                <a16:creationId xmlns:a16="http://schemas.microsoft.com/office/drawing/2014/main" id="{496B2AB9-FD1F-466D-A2F0-344CFBF23A12}"/>
              </a:ext>
            </a:extLst>
          </p:cNvPr>
          <p:cNvGraphicFramePr>
            <a:graphicFrameLocks noGrp="1"/>
          </p:cNvGraphicFramePr>
          <p:nvPr>
            <p:extLst>
              <p:ext uri="{D42A27DB-BD31-4B8C-83A1-F6EECF244321}">
                <p14:modId xmlns:p14="http://schemas.microsoft.com/office/powerpoint/2010/main" val="788200670"/>
              </p:ext>
            </p:extLst>
          </p:nvPr>
        </p:nvGraphicFramePr>
        <p:xfrm>
          <a:off x="493909" y="546147"/>
          <a:ext cx="5880193" cy="4355746"/>
        </p:xfrm>
        <a:graphic>
          <a:graphicData uri="http://schemas.openxmlformats.org/drawingml/2006/table">
            <a:tbl>
              <a:tblPr firstRow="1" bandRow="1">
                <a:tableStyleId>{C98665B7-6574-423E-A4B5-A6C020D860FF}</a:tableStyleId>
              </a:tblPr>
              <a:tblGrid>
                <a:gridCol w="2560996">
                  <a:extLst>
                    <a:ext uri="{9D8B030D-6E8A-4147-A177-3AD203B41FA5}">
                      <a16:colId xmlns:a16="http://schemas.microsoft.com/office/drawing/2014/main" val="2842465553"/>
                    </a:ext>
                  </a:extLst>
                </a:gridCol>
                <a:gridCol w="3319197">
                  <a:extLst>
                    <a:ext uri="{9D8B030D-6E8A-4147-A177-3AD203B41FA5}">
                      <a16:colId xmlns:a16="http://schemas.microsoft.com/office/drawing/2014/main" val="2393140794"/>
                    </a:ext>
                  </a:extLst>
                </a:gridCol>
              </a:tblGrid>
              <a:tr h="319762">
                <a:tc>
                  <a:txBody>
                    <a:bodyPr/>
                    <a:lstStyle/>
                    <a:p>
                      <a:r>
                        <a:rPr lang="en-US" sz="1000" b="1" dirty="0">
                          <a:solidFill>
                            <a:schemeClr val="bg1"/>
                          </a:solidFill>
                        </a:rPr>
                        <a:t>ORGANISATION</a:t>
                      </a:r>
                      <a:endParaRPr lang="en-GB" sz="1000" b="1"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tc>
                  <a:txBody>
                    <a:bodyPr/>
                    <a:lstStyle/>
                    <a:p>
                      <a:r>
                        <a:rPr lang="en-US" sz="1000" b="1" dirty="0">
                          <a:solidFill>
                            <a:schemeClr val="bg1"/>
                          </a:solidFill>
                        </a:rPr>
                        <a:t>CONTACT</a:t>
                      </a:r>
                      <a:endParaRPr lang="en-GB" sz="1000" b="1"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1072852315"/>
                  </a:ext>
                </a:extLst>
              </a:tr>
              <a:tr h="957504">
                <a:tc>
                  <a:txBody>
                    <a:bodyPr/>
                    <a:lstStyle/>
                    <a:p>
                      <a:r>
                        <a:rPr lang="en-US" sz="1000" b="1" dirty="0">
                          <a:solidFill>
                            <a:schemeClr val="bg1"/>
                          </a:solidFill>
                        </a:rPr>
                        <a:t>Advice Space: North Belfast</a:t>
                      </a:r>
                    </a:p>
                    <a:p>
                      <a:r>
                        <a:rPr lang="en-US" sz="1000" dirty="0">
                          <a:solidFill>
                            <a:schemeClr val="bg1"/>
                          </a:solidFill>
                        </a:rPr>
                        <a:t>- Benefit &amp; Welfare Advice</a:t>
                      </a:r>
                    </a:p>
                    <a:p>
                      <a:r>
                        <a:rPr lang="en-US" sz="1000" dirty="0">
                          <a:solidFill>
                            <a:schemeClr val="bg1"/>
                          </a:solidFill>
                        </a:rPr>
                        <a:t>- Employment Advice</a:t>
                      </a:r>
                    </a:p>
                    <a:p>
                      <a:r>
                        <a:rPr lang="en-US" sz="1000" dirty="0">
                          <a:solidFill>
                            <a:schemeClr val="bg1"/>
                          </a:solidFill>
                        </a:rPr>
                        <a:t>- Housing Advice</a:t>
                      </a:r>
                    </a:p>
                    <a:p>
                      <a:r>
                        <a:rPr lang="en-US" sz="1000" dirty="0">
                          <a:solidFill>
                            <a:schemeClr val="bg1"/>
                          </a:solidFill>
                        </a:rPr>
                        <a:t>- General Advice</a:t>
                      </a:r>
                      <a:endParaRPr lang="en-GB" sz="1000"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r>
                        <a:rPr lang="en-GB" sz="1000" dirty="0">
                          <a:solidFill>
                            <a:schemeClr val="bg1"/>
                          </a:solidFill>
                        </a:rPr>
                        <a:t>40-44 </a:t>
                      </a:r>
                      <a:r>
                        <a:rPr lang="en-GB" sz="1000" dirty="0" err="1">
                          <a:solidFill>
                            <a:schemeClr val="bg1"/>
                          </a:solidFill>
                        </a:rPr>
                        <a:t>Duncairn</a:t>
                      </a:r>
                      <a:r>
                        <a:rPr lang="en-GB" sz="1000" dirty="0">
                          <a:solidFill>
                            <a:schemeClr val="bg1"/>
                          </a:solidFill>
                        </a:rPr>
                        <a:t> Gardens BT15 2GG</a:t>
                      </a:r>
                    </a:p>
                    <a:p>
                      <a:endParaRPr lang="en-GB" sz="1000" dirty="0">
                        <a:solidFill>
                          <a:schemeClr val="bg1"/>
                        </a:solidFill>
                      </a:endParaRPr>
                    </a:p>
                    <a:p>
                      <a:r>
                        <a:rPr lang="en-GB" sz="1000" dirty="0">
                          <a:solidFill>
                            <a:schemeClr val="bg1"/>
                          </a:solidFill>
                        </a:rPr>
                        <a:t>0300 1 233 233</a:t>
                      </a:r>
                    </a:p>
                    <a:p>
                      <a:endParaRPr lang="en-GB" sz="1000" dirty="0">
                        <a:solidFill>
                          <a:schemeClr val="bg1"/>
                        </a:solidFill>
                      </a:endParaRPr>
                    </a:p>
                    <a:p>
                      <a:r>
                        <a:rPr lang="en-GB" sz="1000" b="1" u="sng" dirty="0">
                          <a:solidFill>
                            <a:srgbClr val="002060"/>
                          </a:solidFill>
                        </a:rPr>
                        <a:t>www.advicespace.me</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1117904482"/>
                  </a:ext>
                </a:extLst>
              </a:tr>
              <a:tr h="1209479">
                <a:tc>
                  <a:txBody>
                    <a:bodyPr/>
                    <a:lstStyle/>
                    <a:p>
                      <a:r>
                        <a:rPr lang="en-GB" sz="1000" b="1" i="0" u="none" strike="noStrike" cap="none" baseline="0" dirty="0">
                          <a:solidFill>
                            <a:schemeClr val="bg1"/>
                          </a:solidFill>
                          <a:latin typeface="Arial"/>
                          <a:ea typeface="Arial"/>
                          <a:cs typeface="Arial"/>
                          <a:sym typeface="Arial"/>
                        </a:rPr>
                        <a:t>North Belfast Advice Partnership</a:t>
                      </a:r>
                    </a:p>
                    <a:p>
                      <a:r>
                        <a:rPr lang="en-GB" sz="1000" b="0" i="0" u="none" strike="noStrike" cap="none" baseline="0" dirty="0">
                          <a:solidFill>
                            <a:schemeClr val="bg1"/>
                          </a:solidFill>
                          <a:latin typeface="Arial"/>
                          <a:ea typeface="Arial"/>
                          <a:cs typeface="Arial"/>
                          <a:sym typeface="Arial"/>
                        </a:rPr>
                        <a:t>- Benefit/debt advice</a:t>
                      </a:r>
                    </a:p>
                    <a:p>
                      <a:r>
                        <a:rPr lang="en-GB" sz="1000" b="0" i="0" u="none" strike="noStrike" cap="none" baseline="0" dirty="0">
                          <a:solidFill>
                            <a:schemeClr val="bg1"/>
                          </a:solidFill>
                          <a:latin typeface="Arial"/>
                          <a:ea typeface="Arial"/>
                          <a:cs typeface="Arial"/>
                          <a:sym typeface="Arial"/>
                        </a:rPr>
                        <a:t>- Employment advice</a:t>
                      </a:r>
                    </a:p>
                    <a:p>
                      <a:r>
                        <a:rPr lang="en-GB" sz="1000" b="0" i="0" u="none" strike="noStrike" cap="none" baseline="0" dirty="0">
                          <a:solidFill>
                            <a:schemeClr val="bg1"/>
                          </a:solidFill>
                          <a:latin typeface="Arial"/>
                          <a:ea typeface="Arial"/>
                          <a:cs typeface="Arial"/>
                          <a:sym typeface="Arial"/>
                        </a:rPr>
                        <a:t>- Food parcels</a:t>
                      </a:r>
                    </a:p>
                    <a:p>
                      <a:r>
                        <a:rPr lang="en-GB" sz="1000" b="0" i="0" u="none" strike="noStrike" cap="none" baseline="0" dirty="0">
                          <a:solidFill>
                            <a:schemeClr val="bg1"/>
                          </a:solidFill>
                          <a:latin typeface="Arial"/>
                          <a:ea typeface="Arial"/>
                          <a:cs typeface="Arial"/>
                          <a:sym typeface="Arial"/>
                        </a:rPr>
                        <a:t>- Gas &amp; Electric</a:t>
                      </a:r>
                    </a:p>
                    <a:p>
                      <a:r>
                        <a:rPr lang="en-GB" sz="1000" b="0" i="0" u="none" strike="noStrike" cap="none" baseline="0" dirty="0">
                          <a:solidFill>
                            <a:schemeClr val="bg1"/>
                          </a:solidFill>
                          <a:latin typeface="Arial"/>
                          <a:ea typeface="Arial"/>
                          <a:cs typeface="Arial"/>
                          <a:sym typeface="Arial"/>
                        </a:rPr>
                        <a:t>- Hot meals</a:t>
                      </a:r>
                    </a:p>
                    <a:p>
                      <a:r>
                        <a:rPr lang="en-GB" sz="1000" b="0" i="0" u="none" strike="noStrike" cap="none" baseline="0" dirty="0">
                          <a:solidFill>
                            <a:schemeClr val="bg1"/>
                          </a:solidFill>
                          <a:latin typeface="Arial"/>
                          <a:ea typeface="Arial"/>
                          <a:cs typeface="Arial"/>
                          <a:sym typeface="Arial"/>
                        </a:rPr>
                        <a:t>- Collecting shopping/prescriptions</a:t>
                      </a:r>
                      <a:endParaRPr lang="en-GB" sz="1000"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tc>
                  <a:txBody>
                    <a:bodyPr/>
                    <a:lstStyle/>
                    <a:p>
                      <a:r>
                        <a:rPr lang="en-US" sz="1000" dirty="0">
                          <a:solidFill>
                            <a:schemeClr val="bg1"/>
                          </a:solidFill>
                        </a:rPr>
                        <a:t>The </a:t>
                      </a:r>
                      <a:r>
                        <a:rPr lang="en-US" sz="1000" dirty="0" err="1">
                          <a:solidFill>
                            <a:schemeClr val="bg1"/>
                          </a:solidFill>
                        </a:rPr>
                        <a:t>Wolfhill</a:t>
                      </a:r>
                      <a:r>
                        <a:rPr lang="en-US" sz="1000" dirty="0">
                          <a:solidFill>
                            <a:schemeClr val="bg1"/>
                          </a:solidFill>
                        </a:rPr>
                        <a:t> Centre 148 </a:t>
                      </a:r>
                      <a:r>
                        <a:rPr lang="en-US" sz="1000" dirty="0" err="1">
                          <a:solidFill>
                            <a:schemeClr val="bg1"/>
                          </a:solidFill>
                        </a:rPr>
                        <a:t>Ligoniel</a:t>
                      </a:r>
                      <a:r>
                        <a:rPr lang="en-US" sz="1000" dirty="0">
                          <a:solidFill>
                            <a:schemeClr val="bg1"/>
                          </a:solidFill>
                        </a:rPr>
                        <a:t> Rd, BT14 8DT</a:t>
                      </a:r>
                    </a:p>
                    <a:p>
                      <a:endParaRPr lang="en-US" sz="1000" dirty="0">
                        <a:solidFill>
                          <a:schemeClr val="bg1"/>
                        </a:solidFill>
                      </a:endParaRPr>
                    </a:p>
                    <a:p>
                      <a:r>
                        <a:rPr lang="en-US" sz="1000" dirty="0">
                          <a:solidFill>
                            <a:schemeClr val="bg1"/>
                          </a:solidFill>
                        </a:rPr>
                        <a:t>advice@ligonielvillage.com</a:t>
                      </a:r>
                    </a:p>
                    <a:p>
                      <a:endParaRPr lang="en-US" sz="1000" dirty="0">
                        <a:solidFill>
                          <a:schemeClr val="bg1"/>
                        </a:solidFill>
                      </a:endParaRPr>
                    </a:p>
                    <a:p>
                      <a:r>
                        <a:rPr lang="en-US" sz="1000" dirty="0">
                          <a:solidFill>
                            <a:schemeClr val="bg1"/>
                          </a:solidFill>
                        </a:rPr>
                        <a:t>02890 391225</a:t>
                      </a:r>
                    </a:p>
                    <a:p>
                      <a:r>
                        <a:rPr lang="en-US" sz="1000" dirty="0">
                          <a:solidFill>
                            <a:schemeClr val="bg1"/>
                          </a:solidFill>
                        </a:rPr>
                        <a:t>02890 715165</a:t>
                      </a:r>
                    </a:p>
                    <a:p>
                      <a:r>
                        <a:rPr lang="en-US" sz="1000" dirty="0">
                          <a:solidFill>
                            <a:schemeClr val="bg1"/>
                          </a:solidFill>
                        </a:rPr>
                        <a:t>02890 351020</a:t>
                      </a:r>
                    </a:p>
                    <a:p>
                      <a:r>
                        <a:rPr lang="en-US" sz="1000" dirty="0">
                          <a:solidFill>
                            <a:schemeClr val="bg1"/>
                          </a:solidFill>
                        </a:rPr>
                        <a:t>02890 391272</a:t>
                      </a:r>
                    </a:p>
                    <a:p>
                      <a:r>
                        <a:rPr lang="en-US" sz="1000" dirty="0">
                          <a:solidFill>
                            <a:schemeClr val="bg1"/>
                          </a:solidFill>
                        </a:rPr>
                        <a:t>02890 746665</a:t>
                      </a:r>
                      <a:endParaRPr lang="en-GB" sz="1000"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2176183500"/>
                  </a:ext>
                </a:extLst>
              </a:tr>
              <a:tr h="1587441">
                <a:tc>
                  <a:txBody>
                    <a:bodyPr/>
                    <a:lstStyle/>
                    <a:p>
                      <a:r>
                        <a:rPr lang="en-GB" sz="1000" b="1" i="0" u="none" strike="noStrike" cap="none" baseline="0" dirty="0">
                          <a:solidFill>
                            <a:schemeClr val="bg1"/>
                          </a:solidFill>
                          <a:latin typeface="Arial"/>
                          <a:ea typeface="Arial"/>
                          <a:cs typeface="Arial"/>
                          <a:sym typeface="Arial"/>
                        </a:rPr>
                        <a:t>Ardoyne Association</a:t>
                      </a:r>
                    </a:p>
                    <a:p>
                      <a:r>
                        <a:rPr lang="en-GB" sz="1000" b="0" i="0" u="none" strike="noStrike" cap="none" baseline="0" dirty="0">
                          <a:solidFill>
                            <a:schemeClr val="bg1"/>
                          </a:solidFill>
                          <a:latin typeface="Arial"/>
                          <a:ea typeface="Arial"/>
                          <a:cs typeface="Arial"/>
                          <a:sym typeface="Arial"/>
                        </a:rPr>
                        <a:t>- Social &amp; Private Housing</a:t>
                      </a:r>
                    </a:p>
                    <a:p>
                      <a:r>
                        <a:rPr lang="en-GB" sz="1000" b="0" i="0" u="none" strike="noStrike" cap="none" baseline="0" dirty="0">
                          <a:solidFill>
                            <a:schemeClr val="bg1"/>
                          </a:solidFill>
                          <a:latin typeface="Arial"/>
                          <a:ea typeface="Arial"/>
                          <a:cs typeface="Arial"/>
                          <a:sym typeface="Arial"/>
                        </a:rPr>
                        <a:t>- Social Security including disability/carers, housing benefit, ESA, IS, JSA, Social Fund, Pensions, Pension </a:t>
                      </a:r>
                      <a:r>
                        <a:rPr lang="en-US" sz="1000" b="0" i="0" u="none" strike="noStrike" cap="none" baseline="0" dirty="0">
                          <a:solidFill>
                            <a:schemeClr val="bg1"/>
                          </a:solidFill>
                          <a:latin typeface="Arial"/>
                          <a:ea typeface="Arial"/>
                          <a:cs typeface="Arial"/>
                          <a:sym typeface="Arial"/>
                        </a:rPr>
                        <a:t>Credit etc... </a:t>
                      </a:r>
                    </a:p>
                    <a:p>
                      <a:r>
                        <a:rPr lang="en-US" sz="1000" b="0" i="0" u="none" strike="noStrike" cap="none" baseline="0" dirty="0">
                          <a:solidFill>
                            <a:schemeClr val="bg1"/>
                          </a:solidFill>
                          <a:latin typeface="Arial"/>
                          <a:ea typeface="Arial"/>
                          <a:cs typeface="Arial"/>
                          <a:sym typeface="Arial"/>
                        </a:rPr>
                        <a:t>We also provide </a:t>
                      </a:r>
                      <a:r>
                        <a:rPr lang="en-GB" sz="1000" b="0" i="0" u="none" strike="noStrike" cap="none" baseline="0" dirty="0">
                          <a:solidFill>
                            <a:schemeClr val="bg1"/>
                          </a:solidFill>
                          <a:latin typeface="Arial"/>
                          <a:ea typeface="Arial"/>
                          <a:cs typeface="Arial"/>
                          <a:sym typeface="Arial"/>
                        </a:rPr>
                        <a:t>info and advice on consumer issues, employment, health and </a:t>
                      </a:r>
                      <a:r>
                        <a:rPr lang="en-US" sz="1000" b="0" i="0" u="none" strike="noStrike" cap="none" baseline="0" dirty="0">
                          <a:solidFill>
                            <a:schemeClr val="bg1"/>
                          </a:solidFill>
                          <a:latin typeface="Arial"/>
                          <a:ea typeface="Arial"/>
                          <a:cs typeface="Arial"/>
                          <a:sym typeface="Arial"/>
                        </a:rPr>
                        <a:t>debt and have an excellent </a:t>
                      </a:r>
                      <a:r>
                        <a:rPr lang="en-GB" sz="1000" b="0" i="0" u="none" strike="noStrike" cap="none" baseline="0" dirty="0">
                          <a:solidFill>
                            <a:schemeClr val="bg1"/>
                          </a:solidFill>
                          <a:latin typeface="Arial"/>
                          <a:ea typeface="Arial"/>
                          <a:cs typeface="Arial"/>
                          <a:sym typeface="Arial"/>
                        </a:rPr>
                        <a:t>referral system.</a:t>
                      </a:r>
                      <a:endParaRPr lang="en-GB" sz="1000"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r>
                        <a:rPr lang="en-GB" sz="1000" dirty="0">
                          <a:solidFill>
                            <a:schemeClr val="bg1"/>
                          </a:solidFill>
                        </a:rPr>
                        <a:t>111 Etna Drive, BT14 7NN</a:t>
                      </a:r>
                    </a:p>
                    <a:p>
                      <a:endParaRPr lang="en-GB" sz="1000" dirty="0">
                        <a:solidFill>
                          <a:schemeClr val="bg1"/>
                        </a:solidFill>
                      </a:endParaRPr>
                    </a:p>
                    <a:p>
                      <a:r>
                        <a:rPr lang="en-GB" sz="1000" dirty="0">
                          <a:solidFill>
                            <a:schemeClr val="bg1"/>
                          </a:solidFill>
                        </a:rPr>
                        <a:t>02890 715165</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3297106074"/>
                  </a:ext>
                </a:extLst>
              </a:tr>
            </a:tbl>
          </a:graphicData>
        </a:graphic>
      </p:graphicFrame>
      <p:pic>
        <p:nvPicPr>
          <p:cNvPr id="9" name="Picture 8">
            <a:extLst>
              <a:ext uri="{FF2B5EF4-FFF2-40B4-BE49-F238E27FC236}">
                <a16:creationId xmlns:a16="http://schemas.microsoft.com/office/drawing/2014/main" id="{3D0C1865-A69C-40A5-A885-C8B948245817}"/>
              </a:ext>
            </a:extLst>
          </p:cNvPr>
          <p:cNvPicPr>
            <a:picLocks noChangeAspect="1"/>
          </p:cNvPicPr>
          <p:nvPr/>
        </p:nvPicPr>
        <p:blipFill>
          <a:blip r:embed="rId3"/>
          <a:stretch>
            <a:fillRect/>
          </a:stretch>
        </p:blipFill>
        <p:spPr>
          <a:xfrm>
            <a:off x="5866422" y="1992935"/>
            <a:ext cx="333375" cy="333375"/>
          </a:xfrm>
          <a:prstGeom prst="rect">
            <a:avLst/>
          </a:prstGeom>
        </p:spPr>
      </p:pic>
      <p:pic>
        <p:nvPicPr>
          <p:cNvPr id="10" name="Picture 9">
            <a:extLst>
              <a:ext uri="{FF2B5EF4-FFF2-40B4-BE49-F238E27FC236}">
                <a16:creationId xmlns:a16="http://schemas.microsoft.com/office/drawing/2014/main" id="{4B572775-300A-44F1-9D64-FD52515FB96E}"/>
              </a:ext>
            </a:extLst>
          </p:cNvPr>
          <p:cNvPicPr>
            <a:picLocks noChangeAspect="1"/>
          </p:cNvPicPr>
          <p:nvPr/>
        </p:nvPicPr>
        <p:blipFill>
          <a:blip r:embed="rId4"/>
          <a:stretch>
            <a:fillRect/>
          </a:stretch>
        </p:blipFill>
        <p:spPr>
          <a:xfrm>
            <a:off x="5853372" y="957225"/>
            <a:ext cx="333375" cy="333375"/>
          </a:xfrm>
          <a:prstGeom prst="rect">
            <a:avLst/>
          </a:prstGeom>
        </p:spPr>
      </p:pic>
      <p:pic>
        <p:nvPicPr>
          <p:cNvPr id="11" name="Picture 10">
            <a:extLst>
              <a:ext uri="{FF2B5EF4-FFF2-40B4-BE49-F238E27FC236}">
                <a16:creationId xmlns:a16="http://schemas.microsoft.com/office/drawing/2014/main" id="{31B811B7-154D-41A1-8017-7E173B96F15C}"/>
              </a:ext>
            </a:extLst>
          </p:cNvPr>
          <p:cNvPicPr>
            <a:picLocks noChangeAspect="1"/>
          </p:cNvPicPr>
          <p:nvPr/>
        </p:nvPicPr>
        <p:blipFill>
          <a:blip r:embed="rId3"/>
          <a:stretch>
            <a:fillRect/>
          </a:stretch>
        </p:blipFill>
        <p:spPr>
          <a:xfrm>
            <a:off x="5853372" y="1444112"/>
            <a:ext cx="333375" cy="333375"/>
          </a:xfrm>
          <a:prstGeom prst="rect">
            <a:avLst/>
          </a:prstGeom>
        </p:spPr>
      </p:pic>
      <p:pic>
        <p:nvPicPr>
          <p:cNvPr id="12" name="Picture 11">
            <a:extLst>
              <a:ext uri="{FF2B5EF4-FFF2-40B4-BE49-F238E27FC236}">
                <a16:creationId xmlns:a16="http://schemas.microsoft.com/office/drawing/2014/main" id="{7AABC5A7-D660-42F1-8050-9DFD32F94AF5}"/>
              </a:ext>
            </a:extLst>
          </p:cNvPr>
          <p:cNvPicPr>
            <a:picLocks noChangeAspect="1"/>
          </p:cNvPicPr>
          <p:nvPr/>
        </p:nvPicPr>
        <p:blipFill>
          <a:blip r:embed="rId4"/>
          <a:stretch>
            <a:fillRect/>
          </a:stretch>
        </p:blipFill>
        <p:spPr>
          <a:xfrm>
            <a:off x="5866422" y="3402315"/>
            <a:ext cx="333375" cy="333375"/>
          </a:xfrm>
          <a:prstGeom prst="rect">
            <a:avLst/>
          </a:prstGeom>
        </p:spPr>
      </p:pic>
      <p:pic>
        <p:nvPicPr>
          <p:cNvPr id="4" name="Picture 3">
            <a:extLst>
              <a:ext uri="{FF2B5EF4-FFF2-40B4-BE49-F238E27FC236}">
                <a16:creationId xmlns:a16="http://schemas.microsoft.com/office/drawing/2014/main" id="{6B7C4709-E875-43F5-9AC5-6C0AB9F18F0F}"/>
              </a:ext>
            </a:extLst>
          </p:cNvPr>
          <p:cNvPicPr>
            <a:picLocks noChangeAspect="1"/>
          </p:cNvPicPr>
          <p:nvPr/>
        </p:nvPicPr>
        <p:blipFill>
          <a:blip r:embed="rId5"/>
          <a:stretch>
            <a:fillRect/>
          </a:stretch>
        </p:blipFill>
        <p:spPr>
          <a:xfrm>
            <a:off x="7001496" y="1176062"/>
            <a:ext cx="1880159" cy="12534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088088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6" name="TextBox 5">
            <a:extLst>
              <a:ext uri="{FF2B5EF4-FFF2-40B4-BE49-F238E27FC236}">
                <a16:creationId xmlns:a16="http://schemas.microsoft.com/office/drawing/2014/main" id="{F238ADAD-C8B8-4817-BDDB-356BDDB0FB67}"/>
              </a:ext>
            </a:extLst>
          </p:cNvPr>
          <p:cNvSpPr txBox="1"/>
          <p:nvPr/>
        </p:nvSpPr>
        <p:spPr>
          <a:xfrm>
            <a:off x="493909" y="131868"/>
            <a:ext cx="8469881" cy="615553"/>
          </a:xfrm>
          <a:prstGeom prst="rect">
            <a:avLst/>
          </a:prstGeom>
          <a:noFill/>
        </p:spPr>
        <p:txBody>
          <a:bodyPr wrap="square" rtlCol="0">
            <a:spAutoFit/>
          </a:bodyPr>
          <a:lstStyle/>
          <a:p>
            <a:pPr algn="r"/>
            <a:r>
              <a:rPr lang="en-US" sz="2000" dirty="0">
                <a:solidFill>
                  <a:schemeClr val="bg1"/>
                </a:solidFill>
              </a:rPr>
              <a:t>Advice Services</a:t>
            </a:r>
          </a:p>
          <a:p>
            <a:pPr algn="r"/>
            <a:r>
              <a:rPr lang="en-US" dirty="0">
                <a:solidFill>
                  <a:schemeClr val="bg1"/>
                </a:solidFill>
              </a:rPr>
              <a:t>North Belfast</a:t>
            </a:r>
            <a:endParaRPr lang="en-GB" dirty="0">
              <a:solidFill>
                <a:schemeClr val="bg1"/>
              </a:solidFill>
            </a:endParaRPr>
          </a:p>
        </p:txBody>
      </p:sp>
      <p:graphicFrame>
        <p:nvGraphicFramePr>
          <p:cNvPr id="2" name="Table 2">
            <a:extLst>
              <a:ext uri="{FF2B5EF4-FFF2-40B4-BE49-F238E27FC236}">
                <a16:creationId xmlns:a16="http://schemas.microsoft.com/office/drawing/2014/main" id="{496B2AB9-FD1F-466D-A2F0-344CFBF23A12}"/>
              </a:ext>
            </a:extLst>
          </p:cNvPr>
          <p:cNvGraphicFramePr>
            <a:graphicFrameLocks noGrp="1"/>
          </p:cNvGraphicFramePr>
          <p:nvPr>
            <p:extLst>
              <p:ext uri="{D42A27DB-BD31-4B8C-83A1-F6EECF244321}">
                <p14:modId xmlns:p14="http://schemas.microsoft.com/office/powerpoint/2010/main" val="885681953"/>
              </p:ext>
            </p:extLst>
          </p:nvPr>
        </p:nvGraphicFramePr>
        <p:xfrm>
          <a:off x="493909" y="546147"/>
          <a:ext cx="5880193" cy="4579722"/>
        </p:xfrm>
        <a:graphic>
          <a:graphicData uri="http://schemas.openxmlformats.org/drawingml/2006/table">
            <a:tbl>
              <a:tblPr firstRow="1" bandRow="1">
                <a:tableStyleId>{C98665B7-6574-423E-A4B5-A6C020D860FF}</a:tableStyleId>
              </a:tblPr>
              <a:tblGrid>
                <a:gridCol w="2560996">
                  <a:extLst>
                    <a:ext uri="{9D8B030D-6E8A-4147-A177-3AD203B41FA5}">
                      <a16:colId xmlns:a16="http://schemas.microsoft.com/office/drawing/2014/main" val="2842465553"/>
                    </a:ext>
                  </a:extLst>
                </a:gridCol>
                <a:gridCol w="3319197">
                  <a:extLst>
                    <a:ext uri="{9D8B030D-6E8A-4147-A177-3AD203B41FA5}">
                      <a16:colId xmlns:a16="http://schemas.microsoft.com/office/drawing/2014/main" val="2393140794"/>
                    </a:ext>
                  </a:extLst>
                </a:gridCol>
              </a:tblGrid>
              <a:tr h="319762">
                <a:tc>
                  <a:txBody>
                    <a:bodyPr/>
                    <a:lstStyle/>
                    <a:p>
                      <a:r>
                        <a:rPr lang="en-US" sz="1000" b="1" dirty="0">
                          <a:solidFill>
                            <a:schemeClr val="bg1"/>
                          </a:solidFill>
                        </a:rPr>
                        <a:t>ORGANISATION</a:t>
                      </a:r>
                      <a:endParaRPr lang="en-GB" sz="1000" b="1"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tc>
                  <a:txBody>
                    <a:bodyPr/>
                    <a:lstStyle/>
                    <a:p>
                      <a:r>
                        <a:rPr lang="en-US" sz="1000" b="1" dirty="0">
                          <a:solidFill>
                            <a:schemeClr val="bg1"/>
                          </a:solidFill>
                        </a:rPr>
                        <a:t>CONTACT</a:t>
                      </a:r>
                      <a:endParaRPr lang="en-GB" sz="1000" b="1"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1072852315"/>
                  </a:ext>
                </a:extLst>
              </a:tr>
              <a:tr h="957504">
                <a:tc>
                  <a:txBody>
                    <a:bodyPr/>
                    <a:lstStyle/>
                    <a:p>
                      <a:r>
                        <a:rPr lang="en-US" sz="1000" b="1" dirty="0">
                          <a:solidFill>
                            <a:schemeClr val="bg1"/>
                          </a:solidFill>
                        </a:rPr>
                        <a:t>The Vine Centre</a:t>
                      </a:r>
                    </a:p>
                    <a:p>
                      <a:r>
                        <a:rPr lang="en-US" sz="1000" b="0" dirty="0">
                          <a:solidFill>
                            <a:schemeClr val="bg1"/>
                          </a:solidFill>
                        </a:rPr>
                        <a:t>- Income Support</a:t>
                      </a:r>
                    </a:p>
                    <a:p>
                      <a:r>
                        <a:rPr lang="en-US" sz="1000" b="0" dirty="0">
                          <a:solidFill>
                            <a:schemeClr val="bg1"/>
                          </a:solidFill>
                        </a:rPr>
                        <a:t>- Housing Benefit</a:t>
                      </a:r>
                    </a:p>
                    <a:p>
                      <a:r>
                        <a:rPr lang="en-US" sz="1000" b="0" dirty="0">
                          <a:solidFill>
                            <a:schemeClr val="bg1"/>
                          </a:solidFill>
                        </a:rPr>
                        <a:t>- Social Fun</a:t>
                      </a:r>
                    </a:p>
                    <a:p>
                      <a:r>
                        <a:rPr lang="en-US" sz="1000" b="0" dirty="0">
                          <a:solidFill>
                            <a:schemeClr val="bg1"/>
                          </a:solidFill>
                        </a:rPr>
                        <a:t>- Tax Credits</a:t>
                      </a:r>
                    </a:p>
                    <a:p>
                      <a:r>
                        <a:rPr lang="en-US" sz="1000" b="0" dirty="0">
                          <a:solidFill>
                            <a:schemeClr val="bg1"/>
                          </a:solidFill>
                        </a:rPr>
                        <a:t>- DLA</a:t>
                      </a:r>
                    </a:p>
                    <a:p>
                      <a:r>
                        <a:rPr lang="en-US" sz="1000" b="0" dirty="0">
                          <a:solidFill>
                            <a:schemeClr val="bg1"/>
                          </a:solidFill>
                        </a:rPr>
                        <a:t>- Attendance Allowance</a:t>
                      </a:r>
                    </a:p>
                    <a:p>
                      <a:r>
                        <a:rPr lang="en-US" sz="1000" b="0" dirty="0">
                          <a:solidFill>
                            <a:schemeClr val="bg1"/>
                          </a:solidFill>
                        </a:rPr>
                        <a:t>- Employment, housing, debt and</a:t>
                      </a:r>
                    </a:p>
                    <a:p>
                      <a:r>
                        <a:rPr lang="en-US" sz="1000" b="0" dirty="0">
                          <a:solidFill>
                            <a:schemeClr val="bg1"/>
                          </a:solidFill>
                        </a:rPr>
                        <a:t>  consumer issues</a:t>
                      </a:r>
                      <a:endParaRPr lang="en-GB" sz="1000" b="0"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r>
                        <a:rPr lang="en-US" sz="1000" dirty="0">
                          <a:solidFill>
                            <a:schemeClr val="bg1"/>
                          </a:solidFill>
                        </a:rPr>
                        <a:t>193 Crumlin Road,  BT14 7AA</a:t>
                      </a:r>
                    </a:p>
                    <a:p>
                      <a:endParaRPr lang="en-US" sz="1000" dirty="0">
                        <a:solidFill>
                          <a:schemeClr val="bg1"/>
                        </a:solidFill>
                      </a:endParaRPr>
                    </a:p>
                    <a:p>
                      <a:r>
                        <a:rPr lang="en-US" sz="1000" dirty="0">
                          <a:solidFill>
                            <a:schemeClr val="bg1"/>
                          </a:solidFill>
                        </a:rPr>
                        <a:t>02890 351020</a:t>
                      </a:r>
                    </a:p>
                    <a:p>
                      <a:endParaRPr lang="en-US" sz="1000" dirty="0">
                        <a:solidFill>
                          <a:schemeClr val="bg1"/>
                        </a:solidFill>
                      </a:endParaRPr>
                    </a:p>
                    <a:p>
                      <a:r>
                        <a:rPr lang="en-GB" sz="1000" b="1" u="sng" dirty="0">
                          <a:solidFill>
                            <a:srgbClr val="002060"/>
                          </a:solidFill>
                        </a:rPr>
                        <a:t>www.vinecentre.org</a:t>
                      </a:r>
                    </a:p>
                    <a:p>
                      <a:endParaRPr lang="en-GB" sz="1000"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1117904482"/>
                  </a:ext>
                </a:extLst>
              </a:tr>
              <a:tr h="1209479">
                <a:tc>
                  <a:txBody>
                    <a:bodyPr/>
                    <a:lstStyle/>
                    <a:p>
                      <a:r>
                        <a:rPr lang="en-US" sz="1000" b="1" i="0" u="none" strike="noStrike" cap="none" baseline="0" dirty="0" err="1">
                          <a:solidFill>
                            <a:schemeClr val="bg1"/>
                          </a:solidFill>
                          <a:latin typeface="Arial"/>
                          <a:ea typeface="Arial"/>
                          <a:cs typeface="Arial"/>
                          <a:sym typeface="Arial"/>
                        </a:rPr>
                        <a:t>Ballysillan</a:t>
                      </a:r>
                      <a:r>
                        <a:rPr lang="en-US" sz="1000" b="1" i="0" u="none" strike="noStrike" cap="none" baseline="0" dirty="0">
                          <a:solidFill>
                            <a:schemeClr val="bg1"/>
                          </a:solidFill>
                          <a:latin typeface="Arial"/>
                          <a:ea typeface="Arial"/>
                          <a:cs typeface="Arial"/>
                          <a:sym typeface="Arial"/>
                        </a:rPr>
                        <a:t> Community Forum</a:t>
                      </a:r>
                    </a:p>
                    <a:p>
                      <a:r>
                        <a:rPr lang="en-US" sz="1000" b="0" i="0" u="none" strike="noStrike" cap="none" baseline="0" dirty="0">
                          <a:solidFill>
                            <a:schemeClr val="bg1"/>
                          </a:solidFill>
                          <a:latin typeface="Arial"/>
                          <a:ea typeface="Arial"/>
                          <a:cs typeface="Arial"/>
                          <a:sym typeface="Arial"/>
                        </a:rPr>
                        <a:t>Free independent confidential</a:t>
                      </a:r>
                    </a:p>
                    <a:p>
                      <a:r>
                        <a:rPr lang="en-US" sz="1000" b="0" i="0" u="none" strike="noStrike" cap="none" baseline="0" dirty="0">
                          <a:solidFill>
                            <a:schemeClr val="bg1"/>
                          </a:solidFill>
                          <a:latin typeface="Arial"/>
                          <a:ea typeface="Arial"/>
                          <a:cs typeface="Arial"/>
                          <a:sym typeface="Arial"/>
                        </a:rPr>
                        <a:t>advice and information across</a:t>
                      </a:r>
                    </a:p>
                    <a:p>
                      <a:r>
                        <a:rPr lang="en-US" sz="1000" b="0" i="0" u="none" strike="noStrike" cap="none" baseline="0" dirty="0">
                          <a:solidFill>
                            <a:schemeClr val="bg1"/>
                          </a:solidFill>
                          <a:latin typeface="Arial"/>
                          <a:ea typeface="Arial"/>
                          <a:cs typeface="Arial"/>
                          <a:sym typeface="Arial"/>
                        </a:rPr>
                        <a:t>North Belfast on welfare</a:t>
                      </a:r>
                    </a:p>
                    <a:p>
                      <a:r>
                        <a:rPr lang="en-US" sz="1000" b="0" i="0" u="none" strike="noStrike" cap="none" baseline="0" dirty="0">
                          <a:solidFill>
                            <a:schemeClr val="bg1"/>
                          </a:solidFill>
                          <a:latin typeface="Arial"/>
                          <a:ea typeface="Arial"/>
                          <a:cs typeface="Arial"/>
                          <a:sym typeface="Arial"/>
                        </a:rPr>
                        <a:t>rights, housing, debts and</a:t>
                      </a:r>
                    </a:p>
                    <a:p>
                      <a:r>
                        <a:rPr lang="en-US" sz="1000" b="0" i="0" u="none" strike="noStrike" cap="none" baseline="0" dirty="0">
                          <a:solidFill>
                            <a:schemeClr val="bg1"/>
                          </a:solidFill>
                          <a:latin typeface="Arial"/>
                          <a:ea typeface="Arial"/>
                          <a:cs typeface="Arial"/>
                          <a:sym typeface="Arial"/>
                        </a:rPr>
                        <a:t>employment</a:t>
                      </a:r>
                      <a:endParaRPr lang="en-GB" sz="1000" b="0"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tc>
                  <a:txBody>
                    <a:bodyPr/>
                    <a:lstStyle/>
                    <a:p>
                      <a:r>
                        <a:rPr lang="en-US" sz="1000" dirty="0">
                          <a:solidFill>
                            <a:schemeClr val="bg1"/>
                          </a:solidFill>
                        </a:rPr>
                        <a:t>The </a:t>
                      </a:r>
                      <a:r>
                        <a:rPr lang="en-US" sz="1000" dirty="0" err="1">
                          <a:solidFill>
                            <a:schemeClr val="bg1"/>
                          </a:solidFill>
                        </a:rPr>
                        <a:t>WIllowgrove</a:t>
                      </a:r>
                      <a:r>
                        <a:rPr lang="en-US" sz="1000" dirty="0">
                          <a:solidFill>
                            <a:schemeClr val="bg1"/>
                          </a:solidFill>
                        </a:rPr>
                        <a:t> Centre,  925 - 927 Crumlin Road</a:t>
                      </a:r>
                    </a:p>
                    <a:p>
                      <a:r>
                        <a:rPr lang="en-US" sz="1000" dirty="0">
                          <a:solidFill>
                            <a:schemeClr val="bg1"/>
                          </a:solidFill>
                        </a:rPr>
                        <a:t>BT14 8AB</a:t>
                      </a:r>
                    </a:p>
                    <a:p>
                      <a:endParaRPr lang="en-US" sz="1000" dirty="0">
                        <a:solidFill>
                          <a:schemeClr val="bg1"/>
                        </a:solidFill>
                      </a:endParaRPr>
                    </a:p>
                    <a:p>
                      <a:r>
                        <a:rPr lang="en-US" sz="1000" dirty="0">
                          <a:solidFill>
                            <a:schemeClr val="bg1"/>
                          </a:solidFill>
                        </a:rPr>
                        <a:t>02890 391272</a:t>
                      </a:r>
                      <a:endParaRPr lang="en-GB" sz="1000"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2176183500"/>
                  </a:ext>
                </a:extLst>
              </a:tr>
              <a:tr h="1587441">
                <a:tc>
                  <a:txBody>
                    <a:bodyPr/>
                    <a:lstStyle/>
                    <a:p>
                      <a:r>
                        <a:rPr lang="en-US" sz="1000" b="1" i="0" u="none" strike="noStrike" cap="none" baseline="0" dirty="0">
                          <a:solidFill>
                            <a:schemeClr val="bg1"/>
                          </a:solidFill>
                          <a:latin typeface="Arial"/>
                          <a:ea typeface="Arial"/>
                          <a:cs typeface="Arial"/>
                          <a:sym typeface="Arial"/>
                        </a:rPr>
                        <a:t>Tar </a:t>
                      </a:r>
                      <a:r>
                        <a:rPr lang="en-US" sz="1000" b="1" i="0" u="none" strike="noStrike" cap="none" baseline="0" dirty="0" err="1">
                          <a:solidFill>
                            <a:schemeClr val="bg1"/>
                          </a:solidFill>
                          <a:latin typeface="Arial"/>
                          <a:ea typeface="Arial"/>
                          <a:cs typeface="Arial"/>
                          <a:sym typeface="Arial"/>
                        </a:rPr>
                        <a:t>Isteach</a:t>
                      </a:r>
                      <a:endParaRPr lang="en-US" sz="1000" b="1" i="0" u="none" strike="noStrike" cap="none" baseline="0" dirty="0">
                        <a:solidFill>
                          <a:schemeClr val="bg1"/>
                        </a:solidFill>
                        <a:latin typeface="Arial"/>
                        <a:ea typeface="Arial"/>
                        <a:cs typeface="Arial"/>
                        <a:sym typeface="Arial"/>
                      </a:endParaRPr>
                    </a:p>
                    <a:p>
                      <a:r>
                        <a:rPr lang="en-US" sz="1000" b="0" i="0" u="none" strike="noStrike" cap="none" baseline="0" dirty="0">
                          <a:solidFill>
                            <a:schemeClr val="bg1"/>
                          </a:solidFill>
                          <a:latin typeface="Arial"/>
                          <a:ea typeface="Arial"/>
                          <a:cs typeface="Arial"/>
                          <a:sym typeface="Arial"/>
                        </a:rPr>
                        <a:t>Welfare rights &amp; Benefits Advice</a:t>
                      </a:r>
                      <a:endParaRPr lang="en-GB" sz="1000" b="0"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r>
                        <a:rPr lang="en-US" sz="1000" dirty="0">
                          <a:solidFill>
                            <a:schemeClr val="bg1"/>
                          </a:solidFill>
                        </a:rPr>
                        <a:t>244 Antrim Road, BT15 2AR</a:t>
                      </a:r>
                    </a:p>
                    <a:p>
                      <a:endParaRPr lang="en-US" sz="1000" dirty="0">
                        <a:solidFill>
                          <a:schemeClr val="bg1"/>
                        </a:solidFill>
                      </a:endParaRPr>
                    </a:p>
                    <a:p>
                      <a:r>
                        <a:rPr lang="en-US" sz="1000" dirty="0">
                          <a:solidFill>
                            <a:schemeClr val="bg1"/>
                          </a:solidFill>
                        </a:rPr>
                        <a:t>info@taristeach.org</a:t>
                      </a:r>
                    </a:p>
                    <a:p>
                      <a:endParaRPr lang="en-US" sz="1000" dirty="0">
                        <a:solidFill>
                          <a:schemeClr val="bg1"/>
                        </a:solidFill>
                      </a:endParaRPr>
                    </a:p>
                    <a:p>
                      <a:r>
                        <a:rPr lang="en-US" sz="1000" dirty="0">
                          <a:solidFill>
                            <a:schemeClr val="bg1"/>
                          </a:solidFill>
                        </a:rPr>
                        <a:t>02890 746665</a:t>
                      </a:r>
                    </a:p>
                    <a:p>
                      <a:endParaRPr lang="en-US" sz="1000" dirty="0">
                        <a:solidFill>
                          <a:schemeClr val="bg1"/>
                        </a:solidFill>
                      </a:endParaRPr>
                    </a:p>
                    <a:p>
                      <a:r>
                        <a:rPr lang="en-GB" sz="1000" b="1" u="sng" dirty="0">
                          <a:solidFill>
                            <a:srgbClr val="002060"/>
                          </a:solidFill>
                        </a:rPr>
                        <a:t>www.tar-isteach.org</a:t>
                      </a:r>
                    </a:p>
                    <a:p>
                      <a:endParaRPr lang="en-GB" sz="1000"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3297106074"/>
                  </a:ext>
                </a:extLst>
              </a:tr>
            </a:tbl>
          </a:graphicData>
        </a:graphic>
      </p:graphicFrame>
      <p:pic>
        <p:nvPicPr>
          <p:cNvPr id="10" name="Picture 9">
            <a:extLst>
              <a:ext uri="{FF2B5EF4-FFF2-40B4-BE49-F238E27FC236}">
                <a16:creationId xmlns:a16="http://schemas.microsoft.com/office/drawing/2014/main" id="{4B572775-300A-44F1-9D64-FD52515FB96E}"/>
              </a:ext>
            </a:extLst>
          </p:cNvPr>
          <p:cNvPicPr>
            <a:picLocks noChangeAspect="1"/>
          </p:cNvPicPr>
          <p:nvPr/>
        </p:nvPicPr>
        <p:blipFill>
          <a:blip r:embed="rId3"/>
          <a:stretch>
            <a:fillRect/>
          </a:stretch>
        </p:blipFill>
        <p:spPr>
          <a:xfrm>
            <a:off x="5853372" y="957225"/>
            <a:ext cx="333375" cy="333375"/>
          </a:xfrm>
          <a:prstGeom prst="rect">
            <a:avLst/>
          </a:prstGeom>
        </p:spPr>
      </p:pic>
      <p:pic>
        <p:nvPicPr>
          <p:cNvPr id="12" name="Picture 11">
            <a:extLst>
              <a:ext uri="{FF2B5EF4-FFF2-40B4-BE49-F238E27FC236}">
                <a16:creationId xmlns:a16="http://schemas.microsoft.com/office/drawing/2014/main" id="{7AABC5A7-D660-42F1-8050-9DFD32F94AF5}"/>
              </a:ext>
            </a:extLst>
          </p:cNvPr>
          <p:cNvPicPr>
            <a:picLocks noChangeAspect="1"/>
          </p:cNvPicPr>
          <p:nvPr/>
        </p:nvPicPr>
        <p:blipFill>
          <a:blip r:embed="rId3"/>
          <a:stretch>
            <a:fillRect/>
          </a:stretch>
        </p:blipFill>
        <p:spPr>
          <a:xfrm>
            <a:off x="5840405" y="2746653"/>
            <a:ext cx="333375" cy="333375"/>
          </a:xfrm>
          <a:prstGeom prst="rect">
            <a:avLst/>
          </a:prstGeom>
        </p:spPr>
      </p:pic>
      <p:pic>
        <p:nvPicPr>
          <p:cNvPr id="8" name="Picture 7">
            <a:extLst>
              <a:ext uri="{FF2B5EF4-FFF2-40B4-BE49-F238E27FC236}">
                <a16:creationId xmlns:a16="http://schemas.microsoft.com/office/drawing/2014/main" id="{502772F2-71F1-43FB-BF73-3DB0915226BB}"/>
              </a:ext>
            </a:extLst>
          </p:cNvPr>
          <p:cNvPicPr>
            <a:picLocks noChangeAspect="1"/>
          </p:cNvPicPr>
          <p:nvPr/>
        </p:nvPicPr>
        <p:blipFill>
          <a:blip r:embed="rId3"/>
          <a:stretch>
            <a:fillRect/>
          </a:stretch>
        </p:blipFill>
        <p:spPr>
          <a:xfrm>
            <a:off x="5847137" y="3846447"/>
            <a:ext cx="333375" cy="333375"/>
          </a:xfrm>
          <a:prstGeom prst="rect">
            <a:avLst/>
          </a:prstGeom>
        </p:spPr>
      </p:pic>
    </p:spTree>
    <p:extLst>
      <p:ext uri="{BB962C8B-B14F-4D97-AF65-F5344CB8AC3E}">
        <p14:creationId xmlns:p14="http://schemas.microsoft.com/office/powerpoint/2010/main" val="3486295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6" name="TextBox 5">
            <a:extLst>
              <a:ext uri="{FF2B5EF4-FFF2-40B4-BE49-F238E27FC236}">
                <a16:creationId xmlns:a16="http://schemas.microsoft.com/office/drawing/2014/main" id="{F238ADAD-C8B8-4817-BDDB-356BDDB0FB67}"/>
              </a:ext>
            </a:extLst>
          </p:cNvPr>
          <p:cNvSpPr txBox="1"/>
          <p:nvPr/>
        </p:nvSpPr>
        <p:spPr>
          <a:xfrm>
            <a:off x="493909" y="131868"/>
            <a:ext cx="8469881" cy="615553"/>
          </a:xfrm>
          <a:prstGeom prst="rect">
            <a:avLst/>
          </a:prstGeom>
          <a:noFill/>
        </p:spPr>
        <p:txBody>
          <a:bodyPr wrap="square" rtlCol="0">
            <a:spAutoFit/>
          </a:bodyPr>
          <a:lstStyle/>
          <a:p>
            <a:pPr algn="r"/>
            <a:r>
              <a:rPr lang="en-US" sz="2000" dirty="0">
                <a:solidFill>
                  <a:schemeClr val="bg1"/>
                </a:solidFill>
              </a:rPr>
              <a:t>Advice Services</a:t>
            </a:r>
          </a:p>
          <a:p>
            <a:pPr algn="r"/>
            <a:r>
              <a:rPr lang="en-US" dirty="0">
                <a:solidFill>
                  <a:schemeClr val="bg1"/>
                </a:solidFill>
              </a:rPr>
              <a:t>East Belfast</a:t>
            </a:r>
            <a:endParaRPr lang="en-GB" dirty="0">
              <a:solidFill>
                <a:schemeClr val="bg1"/>
              </a:solidFill>
            </a:endParaRPr>
          </a:p>
        </p:txBody>
      </p:sp>
      <p:graphicFrame>
        <p:nvGraphicFramePr>
          <p:cNvPr id="2" name="Table 2">
            <a:extLst>
              <a:ext uri="{FF2B5EF4-FFF2-40B4-BE49-F238E27FC236}">
                <a16:creationId xmlns:a16="http://schemas.microsoft.com/office/drawing/2014/main" id="{496B2AB9-FD1F-466D-A2F0-344CFBF23A12}"/>
              </a:ext>
            </a:extLst>
          </p:cNvPr>
          <p:cNvGraphicFramePr>
            <a:graphicFrameLocks noGrp="1"/>
          </p:cNvGraphicFramePr>
          <p:nvPr>
            <p:extLst>
              <p:ext uri="{D42A27DB-BD31-4B8C-83A1-F6EECF244321}">
                <p14:modId xmlns:p14="http://schemas.microsoft.com/office/powerpoint/2010/main" val="1167356384"/>
              </p:ext>
            </p:extLst>
          </p:nvPr>
        </p:nvGraphicFramePr>
        <p:xfrm>
          <a:off x="493909" y="546147"/>
          <a:ext cx="5880193" cy="4286379"/>
        </p:xfrm>
        <a:graphic>
          <a:graphicData uri="http://schemas.openxmlformats.org/drawingml/2006/table">
            <a:tbl>
              <a:tblPr firstRow="1" bandRow="1">
                <a:tableStyleId>{C98665B7-6574-423E-A4B5-A6C020D860FF}</a:tableStyleId>
              </a:tblPr>
              <a:tblGrid>
                <a:gridCol w="2560996">
                  <a:extLst>
                    <a:ext uri="{9D8B030D-6E8A-4147-A177-3AD203B41FA5}">
                      <a16:colId xmlns:a16="http://schemas.microsoft.com/office/drawing/2014/main" val="2842465553"/>
                    </a:ext>
                  </a:extLst>
                </a:gridCol>
                <a:gridCol w="3319197">
                  <a:extLst>
                    <a:ext uri="{9D8B030D-6E8A-4147-A177-3AD203B41FA5}">
                      <a16:colId xmlns:a16="http://schemas.microsoft.com/office/drawing/2014/main" val="2393140794"/>
                    </a:ext>
                  </a:extLst>
                </a:gridCol>
              </a:tblGrid>
              <a:tr h="319762">
                <a:tc>
                  <a:txBody>
                    <a:bodyPr/>
                    <a:lstStyle/>
                    <a:p>
                      <a:r>
                        <a:rPr lang="en-US" sz="1000" b="1" dirty="0">
                          <a:solidFill>
                            <a:schemeClr val="bg1"/>
                          </a:solidFill>
                        </a:rPr>
                        <a:t>ORGANISATION</a:t>
                      </a:r>
                      <a:endParaRPr lang="en-GB" sz="1000" b="1"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tc>
                  <a:txBody>
                    <a:bodyPr/>
                    <a:lstStyle/>
                    <a:p>
                      <a:r>
                        <a:rPr lang="en-US" sz="1000" b="1" dirty="0">
                          <a:solidFill>
                            <a:schemeClr val="bg1"/>
                          </a:solidFill>
                        </a:rPr>
                        <a:t>CONTACT</a:t>
                      </a:r>
                      <a:endParaRPr lang="en-GB" sz="1000" b="1"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1072852315"/>
                  </a:ext>
                </a:extLst>
              </a:tr>
              <a:tr h="957504">
                <a:tc>
                  <a:txBody>
                    <a:bodyPr/>
                    <a:lstStyle/>
                    <a:p>
                      <a:pPr algn="just"/>
                      <a:r>
                        <a:rPr lang="en-US" sz="1000" b="1" dirty="0">
                          <a:solidFill>
                            <a:schemeClr val="bg1"/>
                          </a:solidFill>
                        </a:rPr>
                        <a:t>Advice Space: East Belfast</a:t>
                      </a:r>
                    </a:p>
                    <a:p>
                      <a:pPr algn="just"/>
                      <a:r>
                        <a:rPr lang="en-US" sz="1000" b="0" dirty="0">
                          <a:solidFill>
                            <a:schemeClr val="bg1"/>
                          </a:solidFill>
                        </a:rPr>
                        <a:t>The Arches Centre provides free confidential impartial advice on a range of issues such as welfare, benefits, consumer, housing, employment, debt and health issues. We have specific projects dealing with cancer, stroke, cystic fibrosis, HIV &amp; learning difficulties.</a:t>
                      </a:r>
                      <a:endParaRPr lang="en-GB" sz="1000" b="0"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r>
                        <a:rPr lang="en-US" sz="1000" dirty="0">
                          <a:solidFill>
                            <a:schemeClr val="bg1"/>
                          </a:solidFill>
                        </a:rPr>
                        <a:t>1A Westminster Avenue North, BT4 1NS</a:t>
                      </a:r>
                    </a:p>
                    <a:p>
                      <a:endParaRPr lang="en-US" sz="1000" dirty="0">
                        <a:solidFill>
                          <a:schemeClr val="bg1"/>
                        </a:solidFill>
                      </a:endParaRPr>
                    </a:p>
                    <a:p>
                      <a:r>
                        <a:rPr lang="en-US" sz="1000" dirty="0">
                          <a:solidFill>
                            <a:schemeClr val="bg1"/>
                          </a:solidFill>
                        </a:rPr>
                        <a:t>03001 233233</a:t>
                      </a:r>
                    </a:p>
                    <a:p>
                      <a:endParaRPr lang="en-US" sz="1000" dirty="0">
                        <a:solidFill>
                          <a:schemeClr val="bg1"/>
                        </a:solidFil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000" b="1" u="sng" dirty="0">
                          <a:solidFill>
                            <a:srgbClr val="002060"/>
                          </a:solidFill>
                        </a:rPr>
                        <a:t>www.advicespace.me</a:t>
                      </a:r>
                    </a:p>
                    <a:p>
                      <a:endParaRPr lang="en-GB" sz="1000"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1117904482"/>
                  </a:ext>
                </a:extLst>
              </a:tr>
              <a:tr h="1040537">
                <a:tc>
                  <a:txBody>
                    <a:bodyPr/>
                    <a:lstStyle/>
                    <a:p>
                      <a:r>
                        <a:rPr lang="en-US" sz="1000" b="1" i="0" u="none" strike="noStrike" cap="none" baseline="0" dirty="0">
                          <a:solidFill>
                            <a:schemeClr val="bg1"/>
                          </a:solidFill>
                          <a:latin typeface="Arial"/>
                          <a:ea typeface="Arial"/>
                          <a:cs typeface="Arial"/>
                          <a:sym typeface="Arial"/>
                        </a:rPr>
                        <a:t>East Belfast Network Centre</a:t>
                      </a:r>
                    </a:p>
                    <a:p>
                      <a:pPr algn="just"/>
                      <a:r>
                        <a:rPr lang="en-US" sz="1000" b="0" i="0" u="none" strike="noStrike" cap="none" baseline="0" dirty="0">
                          <a:solidFill>
                            <a:schemeClr val="bg1"/>
                          </a:solidFill>
                          <a:latin typeface="Arial"/>
                          <a:ea typeface="Arial"/>
                          <a:cs typeface="Arial"/>
                          <a:sym typeface="Arial"/>
                        </a:rPr>
                        <a:t>Provides advice and advocacy on a wide variety of issues, including welfare benefits, tax credits, employment, housing</a:t>
                      </a:r>
                    </a:p>
                    <a:p>
                      <a:pPr algn="just"/>
                      <a:r>
                        <a:rPr lang="en-US" sz="1000" b="0" i="0" u="none" strike="noStrike" cap="none" baseline="0" dirty="0">
                          <a:solidFill>
                            <a:schemeClr val="bg1"/>
                          </a:solidFill>
                          <a:latin typeface="Arial"/>
                          <a:ea typeface="Arial"/>
                          <a:cs typeface="Arial"/>
                          <a:sym typeface="Arial"/>
                        </a:rPr>
                        <a:t>and debt.</a:t>
                      </a:r>
                      <a:endParaRPr lang="en-GB" sz="1000" b="0"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tc>
                  <a:txBody>
                    <a:bodyPr/>
                    <a:lstStyle/>
                    <a:p>
                      <a:r>
                        <a:rPr lang="en-US" sz="1000" dirty="0">
                          <a:solidFill>
                            <a:schemeClr val="bg1"/>
                          </a:solidFill>
                        </a:rPr>
                        <a:t>55 Templemore Avenue, BT5 4FP</a:t>
                      </a:r>
                    </a:p>
                    <a:p>
                      <a:endParaRPr lang="en-US" sz="1000" dirty="0">
                        <a:solidFill>
                          <a:schemeClr val="bg1"/>
                        </a:solidFill>
                      </a:endParaRPr>
                    </a:p>
                    <a:p>
                      <a:r>
                        <a:rPr lang="en-US" sz="1000" dirty="0">
                          <a:solidFill>
                            <a:schemeClr val="bg1"/>
                          </a:solidFill>
                        </a:rPr>
                        <a:t>028 9045 8172</a:t>
                      </a:r>
                    </a:p>
                    <a:p>
                      <a:endParaRPr lang="en-US" sz="1000" dirty="0">
                        <a:solidFill>
                          <a:schemeClr val="bg1"/>
                        </a:solidFill>
                      </a:endParaRPr>
                    </a:p>
                    <a:p>
                      <a:r>
                        <a:rPr lang="en-GB" sz="1000" b="1" u="sng" dirty="0">
                          <a:solidFill>
                            <a:srgbClr val="002060"/>
                          </a:solidFill>
                        </a:rPr>
                        <a:t>www.eastbelfastnetworkcentre.org</a:t>
                      </a:r>
                    </a:p>
                    <a:p>
                      <a:endParaRPr lang="en-GB" sz="1000"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2176183500"/>
                  </a:ext>
                </a:extLst>
              </a:tr>
              <a:tr h="1587441">
                <a:tc>
                  <a:txBody>
                    <a:bodyPr/>
                    <a:lstStyle/>
                    <a:p>
                      <a:r>
                        <a:rPr lang="en-US" sz="1000" b="1" i="0" u="none" strike="noStrike" cap="none" baseline="0" dirty="0">
                          <a:solidFill>
                            <a:schemeClr val="bg1"/>
                          </a:solidFill>
                          <a:latin typeface="Arial"/>
                          <a:ea typeface="Arial"/>
                          <a:cs typeface="Arial"/>
                          <a:sym typeface="Arial"/>
                        </a:rPr>
                        <a:t>East Belfast Independent Advice Centre</a:t>
                      </a:r>
                    </a:p>
                    <a:p>
                      <a:r>
                        <a:rPr lang="en-US" sz="1000" b="0" i="0" u="none" strike="noStrike" cap="none" baseline="0" dirty="0">
                          <a:solidFill>
                            <a:schemeClr val="bg1"/>
                          </a:solidFill>
                          <a:latin typeface="Arial"/>
                          <a:ea typeface="Arial"/>
                          <a:cs typeface="Arial"/>
                          <a:sym typeface="Arial"/>
                        </a:rPr>
                        <a:t>We provide advice and advocacy on a on a wide variety of issues, including welfare benefits, tax credits, employment, housing and debt. In addition, we provide a number of specialist services, including a mental health outreach service and an advocacy service which includes representation at social security tribunals.</a:t>
                      </a:r>
                      <a:endParaRPr lang="en-GB" sz="1000" b="0"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r>
                        <a:rPr lang="en-US" sz="1000" dirty="0">
                          <a:solidFill>
                            <a:schemeClr val="bg1"/>
                          </a:solidFill>
                        </a:rPr>
                        <a:t>55 Templemore Avenue, BT5 4FP</a:t>
                      </a:r>
                    </a:p>
                    <a:p>
                      <a:endParaRPr lang="en-US" sz="1000" dirty="0">
                        <a:solidFill>
                          <a:schemeClr val="bg1"/>
                        </a:solidFill>
                      </a:endParaRPr>
                    </a:p>
                    <a:p>
                      <a:r>
                        <a:rPr lang="en-US" sz="1000" dirty="0">
                          <a:solidFill>
                            <a:schemeClr val="bg1"/>
                          </a:solidFill>
                        </a:rPr>
                        <a:t>02890 735690</a:t>
                      </a:r>
                    </a:p>
                    <a:p>
                      <a:endParaRPr lang="en-GB" sz="1000" dirty="0">
                        <a:solidFill>
                          <a:schemeClr val="bg1"/>
                        </a:solidFill>
                      </a:endParaRPr>
                    </a:p>
                    <a:p>
                      <a:r>
                        <a:rPr lang="en-GB" sz="1000" b="1" u="sng" dirty="0">
                          <a:solidFill>
                            <a:srgbClr val="002060"/>
                          </a:solidFill>
                        </a:rPr>
                        <a:t>www.ebiac.org</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3297106074"/>
                  </a:ext>
                </a:extLst>
              </a:tr>
            </a:tbl>
          </a:graphicData>
        </a:graphic>
      </p:graphicFrame>
      <p:pic>
        <p:nvPicPr>
          <p:cNvPr id="10" name="Picture 9">
            <a:extLst>
              <a:ext uri="{FF2B5EF4-FFF2-40B4-BE49-F238E27FC236}">
                <a16:creationId xmlns:a16="http://schemas.microsoft.com/office/drawing/2014/main" id="{4B572775-300A-44F1-9D64-FD52515FB96E}"/>
              </a:ext>
            </a:extLst>
          </p:cNvPr>
          <p:cNvPicPr>
            <a:picLocks noChangeAspect="1"/>
          </p:cNvPicPr>
          <p:nvPr/>
        </p:nvPicPr>
        <p:blipFill>
          <a:blip r:embed="rId3"/>
          <a:stretch>
            <a:fillRect/>
          </a:stretch>
        </p:blipFill>
        <p:spPr>
          <a:xfrm>
            <a:off x="5633759" y="1161700"/>
            <a:ext cx="333375" cy="333375"/>
          </a:xfrm>
          <a:prstGeom prst="rect">
            <a:avLst/>
          </a:prstGeom>
        </p:spPr>
      </p:pic>
      <p:pic>
        <p:nvPicPr>
          <p:cNvPr id="7" name="Picture 6">
            <a:extLst>
              <a:ext uri="{FF2B5EF4-FFF2-40B4-BE49-F238E27FC236}">
                <a16:creationId xmlns:a16="http://schemas.microsoft.com/office/drawing/2014/main" id="{E13F7C30-827B-4AD7-A260-CAEF8926D4B1}"/>
              </a:ext>
            </a:extLst>
          </p:cNvPr>
          <p:cNvPicPr>
            <a:picLocks noChangeAspect="1"/>
          </p:cNvPicPr>
          <p:nvPr/>
        </p:nvPicPr>
        <p:blipFill>
          <a:blip r:embed="rId3"/>
          <a:stretch>
            <a:fillRect/>
          </a:stretch>
        </p:blipFill>
        <p:spPr>
          <a:xfrm>
            <a:off x="5633759" y="2319930"/>
            <a:ext cx="333375" cy="333375"/>
          </a:xfrm>
          <a:prstGeom prst="rect">
            <a:avLst/>
          </a:prstGeom>
        </p:spPr>
      </p:pic>
      <p:pic>
        <p:nvPicPr>
          <p:cNvPr id="9" name="Picture 8">
            <a:extLst>
              <a:ext uri="{FF2B5EF4-FFF2-40B4-BE49-F238E27FC236}">
                <a16:creationId xmlns:a16="http://schemas.microsoft.com/office/drawing/2014/main" id="{39B0BEB6-27B6-4FDC-BF3D-86E5646E2FBF}"/>
              </a:ext>
            </a:extLst>
          </p:cNvPr>
          <p:cNvPicPr>
            <a:picLocks noChangeAspect="1"/>
          </p:cNvPicPr>
          <p:nvPr/>
        </p:nvPicPr>
        <p:blipFill>
          <a:blip r:embed="rId4"/>
          <a:stretch>
            <a:fillRect/>
          </a:stretch>
        </p:blipFill>
        <p:spPr>
          <a:xfrm>
            <a:off x="5633758" y="3409540"/>
            <a:ext cx="333375" cy="333375"/>
          </a:xfrm>
          <a:prstGeom prst="rect">
            <a:avLst/>
          </a:prstGeom>
        </p:spPr>
      </p:pic>
    </p:spTree>
    <p:extLst>
      <p:ext uri="{BB962C8B-B14F-4D97-AF65-F5344CB8AC3E}">
        <p14:creationId xmlns:p14="http://schemas.microsoft.com/office/powerpoint/2010/main" val="20362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6" name="TextBox 5">
            <a:extLst>
              <a:ext uri="{FF2B5EF4-FFF2-40B4-BE49-F238E27FC236}">
                <a16:creationId xmlns:a16="http://schemas.microsoft.com/office/drawing/2014/main" id="{F238ADAD-C8B8-4817-BDDB-356BDDB0FB67}"/>
              </a:ext>
            </a:extLst>
          </p:cNvPr>
          <p:cNvSpPr txBox="1"/>
          <p:nvPr/>
        </p:nvSpPr>
        <p:spPr>
          <a:xfrm>
            <a:off x="493909" y="131868"/>
            <a:ext cx="8469881" cy="615553"/>
          </a:xfrm>
          <a:prstGeom prst="rect">
            <a:avLst/>
          </a:prstGeom>
          <a:noFill/>
        </p:spPr>
        <p:txBody>
          <a:bodyPr wrap="square" rtlCol="0">
            <a:spAutoFit/>
          </a:bodyPr>
          <a:lstStyle/>
          <a:p>
            <a:pPr algn="r"/>
            <a:r>
              <a:rPr lang="en-US" sz="2000" dirty="0">
                <a:solidFill>
                  <a:schemeClr val="bg1"/>
                </a:solidFill>
              </a:rPr>
              <a:t>Advice Services</a:t>
            </a:r>
          </a:p>
          <a:p>
            <a:pPr algn="r"/>
            <a:r>
              <a:rPr lang="en-US" dirty="0">
                <a:solidFill>
                  <a:schemeClr val="bg1"/>
                </a:solidFill>
              </a:rPr>
              <a:t>South Belfast</a:t>
            </a:r>
            <a:endParaRPr lang="en-GB" dirty="0">
              <a:solidFill>
                <a:schemeClr val="bg1"/>
              </a:solidFill>
            </a:endParaRPr>
          </a:p>
        </p:txBody>
      </p:sp>
      <p:graphicFrame>
        <p:nvGraphicFramePr>
          <p:cNvPr id="2" name="Table 2">
            <a:extLst>
              <a:ext uri="{FF2B5EF4-FFF2-40B4-BE49-F238E27FC236}">
                <a16:creationId xmlns:a16="http://schemas.microsoft.com/office/drawing/2014/main" id="{496B2AB9-FD1F-466D-A2F0-344CFBF23A12}"/>
              </a:ext>
            </a:extLst>
          </p:cNvPr>
          <p:cNvGraphicFramePr>
            <a:graphicFrameLocks noGrp="1"/>
          </p:cNvGraphicFramePr>
          <p:nvPr>
            <p:extLst>
              <p:ext uri="{D42A27DB-BD31-4B8C-83A1-F6EECF244321}">
                <p14:modId xmlns:p14="http://schemas.microsoft.com/office/powerpoint/2010/main" val="3979767044"/>
              </p:ext>
            </p:extLst>
          </p:nvPr>
        </p:nvGraphicFramePr>
        <p:xfrm>
          <a:off x="493909" y="546147"/>
          <a:ext cx="5880193" cy="4022947"/>
        </p:xfrm>
        <a:graphic>
          <a:graphicData uri="http://schemas.openxmlformats.org/drawingml/2006/table">
            <a:tbl>
              <a:tblPr firstRow="1" bandRow="1">
                <a:tableStyleId>{C98665B7-6574-423E-A4B5-A6C020D860FF}</a:tableStyleId>
              </a:tblPr>
              <a:tblGrid>
                <a:gridCol w="2560996">
                  <a:extLst>
                    <a:ext uri="{9D8B030D-6E8A-4147-A177-3AD203B41FA5}">
                      <a16:colId xmlns:a16="http://schemas.microsoft.com/office/drawing/2014/main" val="2842465553"/>
                    </a:ext>
                  </a:extLst>
                </a:gridCol>
                <a:gridCol w="3319197">
                  <a:extLst>
                    <a:ext uri="{9D8B030D-6E8A-4147-A177-3AD203B41FA5}">
                      <a16:colId xmlns:a16="http://schemas.microsoft.com/office/drawing/2014/main" val="2393140794"/>
                    </a:ext>
                  </a:extLst>
                </a:gridCol>
              </a:tblGrid>
              <a:tr h="319762">
                <a:tc>
                  <a:txBody>
                    <a:bodyPr/>
                    <a:lstStyle/>
                    <a:p>
                      <a:r>
                        <a:rPr lang="en-US" sz="1000" b="1" dirty="0">
                          <a:solidFill>
                            <a:schemeClr val="bg1"/>
                          </a:solidFill>
                        </a:rPr>
                        <a:t>ORGANISATION</a:t>
                      </a:r>
                      <a:endParaRPr lang="en-GB" sz="1000" b="1"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tc>
                  <a:txBody>
                    <a:bodyPr/>
                    <a:lstStyle/>
                    <a:p>
                      <a:r>
                        <a:rPr lang="en-US" sz="1000" b="1" dirty="0">
                          <a:solidFill>
                            <a:schemeClr val="bg1"/>
                          </a:solidFill>
                        </a:rPr>
                        <a:t>CONTACT</a:t>
                      </a:r>
                      <a:endParaRPr lang="en-GB" sz="1000" b="1"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1072852315"/>
                  </a:ext>
                </a:extLst>
              </a:tr>
              <a:tr h="957504">
                <a:tc>
                  <a:txBody>
                    <a:bodyPr/>
                    <a:lstStyle/>
                    <a:p>
                      <a:pPr algn="just"/>
                      <a:r>
                        <a:rPr lang="en-US" sz="1000" b="1" dirty="0" err="1">
                          <a:solidFill>
                            <a:schemeClr val="bg1"/>
                          </a:solidFill>
                        </a:rPr>
                        <a:t>Ballynafeigh</a:t>
                      </a:r>
                      <a:r>
                        <a:rPr lang="en-US" sz="1000" b="1" dirty="0">
                          <a:solidFill>
                            <a:schemeClr val="bg1"/>
                          </a:solidFill>
                        </a:rPr>
                        <a:t> Community House</a:t>
                      </a:r>
                    </a:p>
                    <a:p>
                      <a:pPr algn="just"/>
                      <a:r>
                        <a:rPr lang="en-US" sz="1000" b="0" dirty="0">
                          <a:solidFill>
                            <a:schemeClr val="bg1"/>
                          </a:solidFill>
                        </a:rPr>
                        <a:t>South Belfast Advice NI</a:t>
                      </a:r>
                    </a:p>
                    <a:p>
                      <a:pPr algn="just"/>
                      <a:r>
                        <a:rPr lang="en-US" sz="1000" b="0" dirty="0">
                          <a:solidFill>
                            <a:schemeClr val="bg1"/>
                          </a:solidFill>
                        </a:rPr>
                        <a:t>Welfare and Benefit Advice</a:t>
                      </a:r>
                      <a:endParaRPr lang="en-GB" sz="1000" b="0"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r>
                        <a:rPr lang="en-US" sz="1000" dirty="0" err="1">
                          <a:solidFill>
                            <a:schemeClr val="bg1"/>
                          </a:solidFill>
                        </a:rPr>
                        <a:t>Ballynafeigh</a:t>
                      </a:r>
                      <a:r>
                        <a:rPr lang="en-US" sz="1000" dirty="0">
                          <a:solidFill>
                            <a:schemeClr val="bg1"/>
                          </a:solidFill>
                        </a:rPr>
                        <a:t> Community House</a:t>
                      </a:r>
                    </a:p>
                    <a:p>
                      <a:r>
                        <a:rPr lang="en-US" sz="1000" dirty="0">
                          <a:solidFill>
                            <a:schemeClr val="bg1"/>
                          </a:solidFill>
                        </a:rPr>
                        <a:t>283 Ormeau Road BT7 3GG</a:t>
                      </a:r>
                    </a:p>
                    <a:p>
                      <a:endParaRPr lang="en-US" sz="1000" dirty="0">
                        <a:solidFill>
                          <a:schemeClr val="bg1"/>
                        </a:solidFill>
                      </a:endParaRPr>
                    </a:p>
                    <a:p>
                      <a:r>
                        <a:rPr lang="en-US" sz="1000" dirty="0">
                          <a:solidFill>
                            <a:schemeClr val="bg1"/>
                          </a:solidFill>
                        </a:rPr>
                        <a:t>02890 491161</a:t>
                      </a:r>
                      <a:endParaRPr lang="en-GB" sz="1000"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1117904482"/>
                  </a:ext>
                </a:extLst>
              </a:tr>
              <a:tr h="1040537">
                <a:tc>
                  <a:txBody>
                    <a:bodyPr/>
                    <a:lstStyle/>
                    <a:p>
                      <a:r>
                        <a:rPr lang="en-US" sz="1000" b="1" i="0" u="none" strike="noStrike" cap="none" baseline="0" dirty="0">
                          <a:solidFill>
                            <a:schemeClr val="bg1"/>
                          </a:solidFill>
                          <a:latin typeface="Arial"/>
                          <a:ea typeface="Arial"/>
                          <a:cs typeface="Arial"/>
                          <a:sym typeface="Arial"/>
                        </a:rPr>
                        <a:t>South City Resource Centre</a:t>
                      </a:r>
                    </a:p>
                    <a:p>
                      <a:r>
                        <a:rPr lang="en-US" sz="1000" b="0" i="0" u="none" strike="noStrike" cap="none" baseline="0" dirty="0">
                          <a:solidFill>
                            <a:schemeClr val="bg1"/>
                          </a:solidFill>
                          <a:latin typeface="Arial"/>
                          <a:ea typeface="Arial"/>
                          <a:cs typeface="Arial"/>
                          <a:sym typeface="Arial"/>
                        </a:rPr>
                        <a:t>Covers Donegall Road, </a:t>
                      </a:r>
                      <a:r>
                        <a:rPr lang="en-US" sz="1000" b="0" i="0" u="none" strike="noStrike" cap="none" baseline="0" dirty="0" err="1">
                          <a:solidFill>
                            <a:schemeClr val="bg1"/>
                          </a:solidFill>
                          <a:latin typeface="Arial"/>
                          <a:ea typeface="Arial"/>
                          <a:cs typeface="Arial"/>
                          <a:sym typeface="Arial"/>
                        </a:rPr>
                        <a:t>Tates</a:t>
                      </a:r>
                      <a:endParaRPr lang="en-US" sz="1000" b="0" i="0" u="none" strike="noStrike" cap="none" baseline="0" dirty="0">
                        <a:solidFill>
                          <a:schemeClr val="bg1"/>
                        </a:solidFill>
                        <a:latin typeface="Arial"/>
                        <a:ea typeface="Arial"/>
                        <a:cs typeface="Arial"/>
                        <a:sym typeface="Arial"/>
                      </a:endParaRPr>
                    </a:p>
                    <a:p>
                      <a:r>
                        <a:rPr lang="en-US" sz="1000" b="0" i="0" u="none" strike="noStrike" cap="none" baseline="0" dirty="0">
                          <a:solidFill>
                            <a:schemeClr val="bg1"/>
                          </a:solidFill>
                          <a:latin typeface="Arial"/>
                          <a:ea typeface="Arial"/>
                          <a:cs typeface="Arial"/>
                          <a:sym typeface="Arial"/>
                        </a:rPr>
                        <a:t>Avenue, the Village and</a:t>
                      </a:r>
                    </a:p>
                    <a:p>
                      <a:r>
                        <a:rPr lang="en-US" sz="1000" b="0" i="0" u="none" strike="noStrike" cap="none" baseline="0" dirty="0">
                          <a:solidFill>
                            <a:schemeClr val="bg1"/>
                          </a:solidFill>
                          <a:latin typeface="Arial"/>
                          <a:ea typeface="Arial"/>
                          <a:cs typeface="Arial"/>
                          <a:sym typeface="Arial"/>
                        </a:rPr>
                        <a:t>Sandy Row</a:t>
                      </a:r>
                      <a:endParaRPr lang="en-GB" sz="1000" b="0"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tc>
                  <a:txBody>
                    <a:bodyPr/>
                    <a:lstStyle/>
                    <a:p>
                      <a:r>
                        <a:rPr lang="en-US" sz="1000" dirty="0">
                          <a:solidFill>
                            <a:schemeClr val="bg1"/>
                          </a:solidFill>
                        </a:rPr>
                        <a:t>2 </a:t>
                      </a:r>
                      <a:r>
                        <a:rPr lang="en-US" sz="1000" dirty="0" err="1">
                          <a:solidFill>
                            <a:schemeClr val="bg1"/>
                          </a:solidFill>
                        </a:rPr>
                        <a:t>Maldon</a:t>
                      </a:r>
                      <a:r>
                        <a:rPr lang="en-US" sz="1000" dirty="0">
                          <a:solidFill>
                            <a:schemeClr val="bg1"/>
                          </a:solidFill>
                        </a:rPr>
                        <a:t> Street, BT12 6HE</a:t>
                      </a:r>
                    </a:p>
                    <a:p>
                      <a:endParaRPr lang="en-US" sz="1000" dirty="0">
                        <a:solidFill>
                          <a:schemeClr val="bg1"/>
                        </a:solidFill>
                      </a:endParaRPr>
                    </a:p>
                    <a:p>
                      <a:r>
                        <a:rPr lang="en-US" sz="1000" dirty="0">
                          <a:solidFill>
                            <a:schemeClr val="bg1"/>
                          </a:solidFill>
                        </a:rPr>
                        <a:t>02890 504850 (Advice No.)</a:t>
                      </a:r>
                    </a:p>
                    <a:p>
                      <a:endParaRPr lang="en-US" sz="1000" dirty="0">
                        <a:solidFill>
                          <a:schemeClr val="bg1"/>
                        </a:solidFill>
                      </a:endParaRPr>
                    </a:p>
                    <a:p>
                      <a:r>
                        <a:rPr lang="en-US" sz="1000" dirty="0">
                          <a:solidFill>
                            <a:schemeClr val="bg1"/>
                          </a:solidFill>
                        </a:rPr>
                        <a:t>02890 504747 (Centre No.)</a:t>
                      </a:r>
                    </a:p>
                    <a:p>
                      <a:endParaRPr lang="en-US" sz="1000" dirty="0">
                        <a:solidFill>
                          <a:schemeClr val="bg1"/>
                        </a:solidFill>
                      </a:endParaRPr>
                    </a:p>
                    <a:p>
                      <a:r>
                        <a:rPr lang="en-GB" sz="1000" b="1" u="sng" dirty="0">
                          <a:solidFill>
                            <a:srgbClr val="002060"/>
                          </a:solidFill>
                        </a:rPr>
                        <a:t>www.south-city.co.uk</a:t>
                      </a:r>
                      <a:endParaRPr lang="en-US" sz="1000" b="1" u="sng" dirty="0">
                        <a:solidFill>
                          <a:srgbClr val="002060"/>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2176183500"/>
                  </a:ext>
                </a:extLst>
              </a:tr>
              <a:tr h="1587441">
                <a:tc>
                  <a:txBody>
                    <a:bodyPr/>
                    <a:lstStyle/>
                    <a:p>
                      <a:r>
                        <a:rPr lang="en-US" sz="1000" b="1" i="0" u="none" strike="noStrike" cap="none" baseline="0" dirty="0">
                          <a:solidFill>
                            <a:schemeClr val="bg1"/>
                          </a:solidFill>
                          <a:latin typeface="Arial"/>
                          <a:ea typeface="Arial"/>
                          <a:cs typeface="Arial"/>
                          <a:sym typeface="Arial"/>
                        </a:rPr>
                        <a:t>Windsor Women's Centre</a:t>
                      </a:r>
                    </a:p>
                    <a:p>
                      <a:r>
                        <a:rPr lang="en-US" sz="1000" b="0" dirty="0">
                          <a:solidFill>
                            <a:schemeClr val="bg1"/>
                          </a:solidFill>
                        </a:rPr>
                        <a:t>TATE is our Public Health Agency funded project which aims to provide a response to those suffering from mental health problems and build resilience to poor mental health throughout the community.   Through this project we provide a confidential counselling service.</a:t>
                      </a:r>
                      <a:endParaRPr lang="en-GB" sz="1000" b="0"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r>
                        <a:rPr lang="en-US" sz="1000" dirty="0">
                          <a:solidFill>
                            <a:schemeClr val="bg1"/>
                          </a:solidFill>
                        </a:rPr>
                        <a:t>136 - 144 Broadway, BT12 6HY</a:t>
                      </a:r>
                    </a:p>
                    <a:p>
                      <a:endParaRPr lang="en-US" sz="1000" dirty="0">
                        <a:solidFill>
                          <a:schemeClr val="bg1"/>
                        </a:solidFill>
                      </a:endParaRPr>
                    </a:p>
                    <a:p>
                      <a:r>
                        <a:rPr lang="en-GB" sz="1000" dirty="0">
                          <a:solidFill>
                            <a:schemeClr val="bg1"/>
                          </a:solidFill>
                        </a:rPr>
                        <a:t>02890 235451</a:t>
                      </a:r>
                    </a:p>
                    <a:p>
                      <a:endParaRPr lang="en-GB" sz="1000" dirty="0">
                        <a:solidFill>
                          <a:schemeClr val="bg1"/>
                        </a:solidFill>
                      </a:endParaRPr>
                    </a:p>
                    <a:p>
                      <a:r>
                        <a:rPr lang="en-GB" sz="1000" b="1" u="sng" dirty="0">
                          <a:solidFill>
                            <a:srgbClr val="002060"/>
                          </a:solidFill>
                        </a:rPr>
                        <a:t>www.windsorwomenscentre.com</a:t>
                      </a:r>
                    </a:p>
                    <a:p>
                      <a:endParaRPr lang="en-GB" sz="1000"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3297106074"/>
                  </a:ext>
                </a:extLst>
              </a:tr>
            </a:tbl>
          </a:graphicData>
        </a:graphic>
      </p:graphicFrame>
      <p:pic>
        <p:nvPicPr>
          <p:cNvPr id="10" name="Picture 9">
            <a:extLst>
              <a:ext uri="{FF2B5EF4-FFF2-40B4-BE49-F238E27FC236}">
                <a16:creationId xmlns:a16="http://schemas.microsoft.com/office/drawing/2014/main" id="{4B572775-300A-44F1-9D64-FD52515FB96E}"/>
              </a:ext>
            </a:extLst>
          </p:cNvPr>
          <p:cNvPicPr>
            <a:picLocks noChangeAspect="1"/>
          </p:cNvPicPr>
          <p:nvPr/>
        </p:nvPicPr>
        <p:blipFill>
          <a:blip r:embed="rId3"/>
          <a:stretch>
            <a:fillRect/>
          </a:stretch>
        </p:blipFill>
        <p:spPr>
          <a:xfrm>
            <a:off x="5633759" y="1161700"/>
            <a:ext cx="333375" cy="333375"/>
          </a:xfrm>
          <a:prstGeom prst="rect">
            <a:avLst/>
          </a:prstGeom>
        </p:spPr>
      </p:pic>
      <p:pic>
        <p:nvPicPr>
          <p:cNvPr id="7" name="Picture 6">
            <a:extLst>
              <a:ext uri="{FF2B5EF4-FFF2-40B4-BE49-F238E27FC236}">
                <a16:creationId xmlns:a16="http://schemas.microsoft.com/office/drawing/2014/main" id="{E13F7C30-827B-4AD7-A260-CAEF8926D4B1}"/>
              </a:ext>
            </a:extLst>
          </p:cNvPr>
          <p:cNvPicPr>
            <a:picLocks noChangeAspect="1"/>
          </p:cNvPicPr>
          <p:nvPr/>
        </p:nvPicPr>
        <p:blipFill>
          <a:blip r:embed="rId3"/>
          <a:stretch>
            <a:fillRect/>
          </a:stretch>
        </p:blipFill>
        <p:spPr>
          <a:xfrm>
            <a:off x="5633759" y="2319930"/>
            <a:ext cx="333375" cy="333375"/>
          </a:xfrm>
          <a:prstGeom prst="rect">
            <a:avLst/>
          </a:prstGeom>
        </p:spPr>
      </p:pic>
      <p:pic>
        <p:nvPicPr>
          <p:cNvPr id="8" name="Picture 7">
            <a:extLst>
              <a:ext uri="{FF2B5EF4-FFF2-40B4-BE49-F238E27FC236}">
                <a16:creationId xmlns:a16="http://schemas.microsoft.com/office/drawing/2014/main" id="{4DCFF562-164D-44D7-8CE1-2333019B5327}"/>
              </a:ext>
            </a:extLst>
          </p:cNvPr>
          <p:cNvPicPr>
            <a:picLocks noChangeAspect="1"/>
          </p:cNvPicPr>
          <p:nvPr/>
        </p:nvPicPr>
        <p:blipFill>
          <a:blip r:embed="rId3"/>
          <a:stretch>
            <a:fillRect/>
          </a:stretch>
        </p:blipFill>
        <p:spPr>
          <a:xfrm>
            <a:off x="5633759" y="3311472"/>
            <a:ext cx="333375" cy="333375"/>
          </a:xfrm>
          <a:prstGeom prst="rect">
            <a:avLst/>
          </a:prstGeom>
        </p:spPr>
      </p:pic>
    </p:spTree>
    <p:extLst>
      <p:ext uri="{BB962C8B-B14F-4D97-AF65-F5344CB8AC3E}">
        <p14:creationId xmlns:p14="http://schemas.microsoft.com/office/powerpoint/2010/main" val="3345668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6" name="TextBox 5">
            <a:extLst>
              <a:ext uri="{FF2B5EF4-FFF2-40B4-BE49-F238E27FC236}">
                <a16:creationId xmlns:a16="http://schemas.microsoft.com/office/drawing/2014/main" id="{F238ADAD-C8B8-4817-BDDB-356BDDB0FB67}"/>
              </a:ext>
            </a:extLst>
          </p:cNvPr>
          <p:cNvSpPr txBox="1"/>
          <p:nvPr/>
        </p:nvSpPr>
        <p:spPr>
          <a:xfrm>
            <a:off x="493909" y="131868"/>
            <a:ext cx="8469881" cy="615553"/>
          </a:xfrm>
          <a:prstGeom prst="rect">
            <a:avLst/>
          </a:prstGeom>
          <a:noFill/>
        </p:spPr>
        <p:txBody>
          <a:bodyPr wrap="square" rtlCol="0">
            <a:spAutoFit/>
          </a:bodyPr>
          <a:lstStyle/>
          <a:p>
            <a:pPr algn="r"/>
            <a:r>
              <a:rPr lang="en-US" sz="2000" dirty="0">
                <a:solidFill>
                  <a:schemeClr val="bg1"/>
                </a:solidFill>
              </a:rPr>
              <a:t>Advice Services</a:t>
            </a:r>
          </a:p>
          <a:p>
            <a:pPr algn="r"/>
            <a:r>
              <a:rPr lang="en-US" dirty="0">
                <a:solidFill>
                  <a:schemeClr val="bg1"/>
                </a:solidFill>
              </a:rPr>
              <a:t>West Belfast</a:t>
            </a:r>
            <a:endParaRPr lang="en-GB" dirty="0">
              <a:solidFill>
                <a:schemeClr val="bg1"/>
              </a:solidFill>
            </a:endParaRPr>
          </a:p>
        </p:txBody>
      </p:sp>
      <p:graphicFrame>
        <p:nvGraphicFramePr>
          <p:cNvPr id="2" name="Table 2">
            <a:extLst>
              <a:ext uri="{FF2B5EF4-FFF2-40B4-BE49-F238E27FC236}">
                <a16:creationId xmlns:a16="http://schemas.microsoft.com/office/drawing/2014/main" id="{496B2AB9-FD1F-466D-A2F0-344CFBF23A12}"/>
              </a:ext>
            </a:extLst>
          </p:cNvPr>
          <p:cNvGraphicFramePr>
            <a:graphicFrameLocks noGrp="1"/>
          </p:cNvGraphicFramePr>
          <p:nvPr>
            <p:extLst>
              <p:ext uri="{D42A27DB-BD31-4B8C-83A1-F6EECF244321}">
                <p14:modId xmlns:p14="http://schemas.microsoft.com/office/powerpoint/2010/main" val="2522602085"/>
              </p:ext>
            </p:extLst>
          </p:nvPr>
        </p:nvGraphicFramePr>
        <p:xfrm>
          <a:off x="493909" y="546146"/>
          <a:ext cx="5880193" cy="4597354"/>
        </p:xfrm>
        <a:graphic>
          <a:graphicData uri="http://schemas.openxmlformats.org/drawingml/2006/table">
            <a:tbl>
              <a:tblPr firstRow="1" bandRow="1">
                <a:tableStyleId>{C98665B7-6574-423E-A4B5-A6C020D860FF}</a:tableStyleId>
              </a:tblPr>
              <a:tblGrid>
                <a:gridCol w="2560996">
                  <a:extLst>
                    <a:ext uri="{9D8B030D-6E8A-4147-A177-3AD203B41FA5}">
                      <a16:colId xmlns:a16="http://schemas.microsoft.com/office/drawing/2014/main" val="2842465553"/>
                    </a:ext>
                  </a:extLst>
                </a:gridCol>
                <a:gridCol w="3319197">
                  <a:extLst>
                    <a:ext uri="{9D8B030D-6E8A-4147-A177-3AD203B41FA5}">
                      <a16:colId xmlns:a16="http://schemas.microsoft.com/office/drawing/2014/main" val="2393140794"/>
                    </a:ext>
                  </a:extLst>
                </a:gridCol>
              </a:tblGrid>
              <a:tr h="286775">
                <a:tc>
                  <a:txBody>
                    <a:bodyPr/>
                    <a:lstStyle/>
                    <a:p>
                      <a:r>
                        <a:rPr lang="en-US" sz="1000" b="1" dirty="0">
                          <a:solidFill>
                            <a:schemeClr val="bg1"/>
                          </a:solidFill>
                        </a:rPr>
                        <a:t>ORGANISATION</a:t>
                      </a:r>
                      <a:endParaRPr lang="en-GB" sz="1000" b="1"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tc>
                  <a:txBody>
                    <a:bodyPr/>
                    <a:lstStyle/>
                    <a:p>
                      <a:r>
                        <a:rPr lang="en-US" sz="1000" b="1" dirty="0">
                          <a:solidFill>
                            <a:schemeClr val="bg1"/>
                          </a:solidFill>
                        </a:rPr>
                        <a:t>CONTACT</a:t>
                      </a:r>
                      <a:endParaRPr lang="en-GB" sz="1000" b="1"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1072852315"/>
                  </a:ext>
                </a:extLst>
              </a:tr>
              <a:tr h="1946978">
                <a:tc>
                  <a:txBody>
                    <a:bodyPr/>
                    <a:lstStyle/>
                    <a:p>
                      <a:pPr algn="just"/>
                      <a:r>
                        <a:rPr lang="en-US" sz="1000" b="1" dirty="0">
                          <a:solidFill>
                            <a:schemeClr val="bg1"/>
                          </a:solidFill>
                        </a:rPr>
                        <a:t>Advice Space: Shankill</a:t>
                      </a:r>
                    </a:p>
                    <a:p>
                      <a:pPr algn="just"/>
                      <a:endParaRPr lang="en-US" sz="1000" b="1" dirty="0">
                        <a:solidFill>
                          <a:schemeClr val="bg1"/>
                        </a:solidFill>
                      </a:endParaRPr>
                    </a:p>
                    <a:p>
                      <a:pPr algn="just"/>
                      <a:endParaRPr lang="en-US" sz="1000" b="1" dirty="0">
                        <a:solidFill>
                          <a:schemeClr val="bg1"/>
                        </a:solidFill>
                      </a:endParaRPr>
                    </a:p>
                    <a:p>
                      <a:pPr algn="just"/>
                      <a:r>
                        <a:rPr lang="en-GB" sz="1000" b="1" dirty="0">
                          <a:solidFill>
                            <a:schemeClr val="bg1"/>
                          </a:solidFill>
                        </a:rPr>
                        <a:t>Advice Space: Suffolk &amp;</a:t>
                      </a:r>
                    </a:p>
                    <a:p>
                      <a:pPr algn="just"/>
                      <a:r>
                        <a:rPr lang="en-GB" sz="1000" b="1" dirty="0">
                          <a:solidFill>
                            <a:schemeClr val="bg1"/>
                          </a:solidFill>
                        </a:rPr>
                        <a:t>Andersonstown</a:t>
                      </a:r>
                    </a:p>
                    <a:p>
                      <a:pPr algn="just"/>
                      <a:endParaRPr lang="en-GB" sz="1000" b="1" dirty="0">
                        <a:solidFill>
                          <a:schemeClr val="bg1"/>
                        </a:solidFill>
                      </a:endParaRPr>
                    </a:p>
                    <a:p>
                      <a:pPr algn="just"/>
                      <a:r>
                        <a:rPr lang="en-GB" sz="1000" b="1" dirty="0">
                          <a:solidFill>
                            <a:schemeClr val="bg1"/>
                          </a:solidFill>
                        </a:rPr>
                        <a:t>Advice Space: Falls</a:t>
                      </a:r>
                    </a:p>
                    <a:p>
                      <a:pPr algn="just"/>
                      <a:endParaRPr lang="en-GB" sz="1000" b="0" dirty="0">
                        <a:solidFill>
                          <a:schemeClr val="bg1"/>
                        </a:solidFill>
                      </a:endParaRPr>
                    </a:p>
                    <a:p>
                      <a:pPr algn="just"/>
                      <a:r>
                        <a:rPr lang="en-US" sz="1000" b="0" dirty="0">
                          <a:solidFill>
                            <a:schemeClr val="bg1"/>
                          </a:solidFill>
                        </a:rPr>
                        <a:t>Benefit &amp; Welfare advice, Employment advice, Housing advice, General advice</a:t>
                      </a:r>
                      <a:endParaRPr lang="en-GB" sz="1000" b="0"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r>
                        <a:rPr lang="en-US" sz="1000" dirty="0">
                          <a:solidFill>
                            <a:schemeClr val="bg1"/>
                          </a:solidFill>
                        </a:rPr>
                        <a:t>Unit 2 The Spectrum Centre, 331-335 Shankill Road</a:t>
                      </a:r>
                    </a:p>
                    <a:p>
                      <a:r>
                        <a:rPr lang="en-US" sz="1000" dirty="0">
                          <a:solidFill>
                            <a:schemeClr val="bg1"/>
                          </a:solidFill>
                        </a:rPr>
                        <a:t>BT13 7AA</a:t>
                      </a:r>
                    </a:p>
                    <a:p>
                      <a:endParaRPr lang="en-US" sz="1000" dirty="0">
                        <a:solidFill>
                          <a:schemeClr val="bg1"/>
                        </a:solidFill>
                      </a:endParaRPr>
                    </a:p>
                    <a:p>
                      <a:r>
                        <a:rPr lang="en-US" sz="1000" dirty="0">
                          <a:solidFill>
                            <a:schemeClr val="bg1"/>
                          </a:solidFill>
                        </a:rPr>
                        <a:t>208 Andersonstown Road, BT11 9EB</a:t>
                      </a:r>
                    </a:p>
                    <a:p>
                      <a:endParaRPr lang="en-US" sz="1000" dirty="0">
                        <a:solidFill>
                          <a:schemeClr val="bg1"/>
                        </a:solidFill>
                      </a:endParaRPr>
                    </a:p>
                    <a:p>
                      <a:endParaRPr lang="en-US" sz="1000" dirty="0">
                        <a:solidFill>
                          <a:schemeClr val="bg1"/>
                        </a:solidFill>
                      </a:endParaRPr>
                    </a:p>
                    <a:p>
                      <a:r>
                        <a:rPr lang="en-US" sz="1000" dirty="0">
                          <a:solidFill>
                            <a:schemeClr val="bg1"/>
                          </a:solidFill>
                        </a:rPr>
                        <a:t>77a Springfield Road, BT12 7AE</a:t>
                      </a:r>
                    </a:p>
                    <a:p>
                      <a:endParaRPr lang="en-US" sz="1000" dirty="0">
                        <a:solidFill>
                          <a:schemeClr val="bg1"/>
                        </a:solidFill>
                      </a:endParaRPr>
                    </a:p>
                    <a:p>
                      <a:r>
                        <a:rPr lang="en-GB" sz="1000" dirty="0">
                          <a:solidFill>
                            <a:schemeClr val="bg1"/>
                          </a:solidFill>
                        </a:rPr>
                        <a:t>03001 233233</a:t>
                      </a:r>
                    </a:p>
                    <a:p>
                      <a:endParaRPr lang="en-GB" sz="1000" dirty="0">
                        <a:solidFill>
                          <a:schemeClr val="bg1"/>
                        </a:solidFil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000" b="1" u="sng" dirty="0">
                          <a:solidFill>
                            <a:srgbClr val="002060"/>
                          </a:solidFill>
                        </a:rPr>
                        <a:t>www.advicespace.me</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1117904482"/>
                  </a:ext>
                </a:extLst>
              </a:tr>
              <a:tr h="939921">
                <a:tc>
                  <a:txBody>
                    <a:bodyPr/>
                    <a:lstStyle/>
                    <a:p>
                      <a:r>
                        <a:rPr lang="en-US" sz="1000" b="1" i="0" u="none" strike="noStrike" cap="none" baseline="0" dirty="0">
                          <a:solidFill>
                            <a:schemeClr val="bg1"/>
                          </a:solidFill>
                          <a:latin typeface="Arial"/>
                          <a:ea typeface="Arial"/>
                          <a:cs typeface="Arial"/>
                          <a:sym typeface="Arial"/>
                        </a:rPr>
                        <a:t>Falls Community Council</a:t>
                      </a:r>
                    </a:p>
                    <a:p>
                      <a:r>
                        <a:rPr lang="en-US" sz="1000" b="0" i="0" u="none" strike="noStrike" cap="none" baseline="0" dirty="0">
                          <a:solidFill>
                            <a:schemeClr val="bg1"/>
                          </a:solidFill>
                          <a:latin typeface="Arial"/>
                          <a:ea typeface="Arial"/>
                          <a:cs typeface="Arial"/>
                          <a:sym typeface="Arial"/>
                        </a:rPr>
                        <a:t>Benefits (including welfare changes), Debt &amp; money, Business Debt, Tax credits &amp; , HMRC products, EU Settlement Scheme</a:t>
                      </a:r>
                    </a:p>
                    <a:p>
                      <a:endParaRPr lang="en-GB" sz="1000" b="0"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tc>
                  <a:txBody>
                    <a:bodyPr/>
                    <a:lstStyle/>
                    <a:p>
                      <a:r>
                        <a:rPr lang="en-US" sz="1000" dirty="0">
                          <a:solidFill>
                            <a:schemeClr val="bg1"/>
                          </a:solidFill>
                        </a:rPr>
                        <a:t>275 - 277 Falls Road, BT12 6FD</a:t>
                      </a:r>
                    </a:p>
                    <a:p>
                      <a:endParaRPr lang="en-US" sz="1000" dirty="0">
                        <a:solidFill>
                          <a:schemeClr val="bg1"/>
                        </a:solidFill>
                      </a:endParaRPr>
                    </a:p>
                    <a:p>
                      <a:r>
                        <a:rPr lang="en-US" sz="1000" dirty="0">
                          <a:solidFill>
                            <a:schemeClr val="bg1"/>
                          </a:solidFill>
                        </a:rPr>
                        <a:t>02890 202030</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2176183500"/>
                  </a:ext>
                </a:extLst>
              </a:tr>
              <a:tr h="1423680">
                <a:tc>
                  <a:txBody>
                    <a:bodyPr/>
                    <a:lstStyle/>
                    <a:p>
                      <a:r>
                        <a:rPr lang="en-US" sz="1000" b="1" i="0" u="none" strike="noStrike" cap="none" baseline="0" dirty="0" err="1">
                          <a:solidFill>
                            <a:schemeClr val="bg1"/>
                          </a:solidFill>
                          <a:latin typeface="Arial"/>
                          <a:ea typeface="Arial"/>
                          <a:cs typeface="Arial"/>
                          <a:sym typeface="Arial"/>
                        </a:rPr>
                        <a:t>Neighbourhood</a:t>
                      </a:r>
                      <a:r>
                        <a:rPr lang="en-US" sz="1000" b="1" i="0" u="none" strike="noStrike" cap="none" baseline="0" dirty="0">
                          <a:solidFill>
                            <a:schemeClr val="bg1"/>
                          </a:solidFill>
                          <a:latin typeface="Arial"/>
                          <a:ea typeface="Arial"/>
                          <a:cs typeface="Arial"/>
                          <a:sym typeface="Arial"/>
                        </a:rPr>
                        <a:t> Development</a:t>
                      </a:r>
                    </a:p>
                    <a:p>
                      <a:r>
                        <a:rPr lang="en-US" sz="1000" b="1" i="0" u="none" strike="noStrike" cap="none" baseline="0" dirty="0">
                          <a:solidFill>
                            <a:schemeClr val="bg1"/>
                          </a:solidFill>
                          <a:latin typeface="Arial"/>
                          <a:ea typeface="Arial"/>
                          <a:cs typeface="Arial"/>
                          <a:sym typeface="Arial"/>
                        </a:rPr>
                        <a:t>Association (Advice NI)</a:t>
                      </a:r>
                    </a:p>
                    <a:p>
                      <a:r>
                        <a:rPr lang="en-US" sz="1000" b="0" dirty="0">
                          <a:solidFill>
                            <a:schemeClr val="bg1"/>
                          </a:solidFill>
                        </a:rPr>
                        <a:t>Benefits, Debt, Housing, Employment, Disability, Community Care, Consumer issues</a:t>
                      </a:r>
                      <a:endParaRPr lang="en-GB" sz="1000" b="0"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r>
                        <a:rPr lang="en-US" sz="1000" dirty="0">
                          <a:solidFill>
                            <a:schemeClr val="bg1"/>
                          </a:solidFill>
                        </a:rPr>
                        <a:t>57 Falls Road, BT12 4PD</a:t>
                      </a:r>
                    </a:p>
                    <a:p>
                      <a:endParaRPr lang="en-US" sz="1000" dirty="0">
                        <a:solidFill>
                          <a:schemeClr val="bg1"/>
                        </a:solidFill>
                      </a:endParaRPr>
                    </a:p>
                    <a:p>
                      <a:r>
                        <a:rPr lang="en-US" sz="1000" dirty="0">
                          <a:solidFill>
                            <a:schemeClr val="bg1"/>
                          </a:solidFill>
                        </a:rPr>
                        <a:t>02890 584848</a:t>
                      </a:r>
                    </a:p>
                    <a:p>
                      <a:endParaRPr lang="en-US" sz="1000" dirty="0">
                        <a:solidFill>
                          <a:schemeClr val="bg1"/>
                        </a:solidFill>
                      </a:endParaRPr>
                    </a:p>
                    <a:p>
                      <a:r>
                        <a:rPr lang="en-US" sz="1000" b="1" u="sng" dirty="0">
                          <a:solidFill>
                            <a:srgbClr val="002060"/>
                          </a:solidFill>
                        </a:rPr>
                        <a:t>www.adviceni.net</a:t>
                      </a:r>
                      <a:endParaRPr lang="en-GB" sz="1000" b="1" u="sng" dirty="0">
                        <a:solidFill>
                          <a:srgbClr val="002060"/>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3297106074"/>
                  </a:ext>
                </a:extLst>
              </a:tr>
            </a:tbl>
          </a:graphicData>
        </a:graphic>
      </p:graphicFrame>
      <p:pic>
        <p:nvPicPr>
          <p:cNvPr id="10" name="Picture 9">
            <a:extLst>
              <a:ext uri="{FF2B5EF4-FFF2-40B4-BE49-F238E27FC236}">
                <a16:creationId xmlns:a16="http://schemas.microsoft.com/office/drawing/2014/main" id="{4B572775-300A-44F1-9D64-FD52515FB96E}"/>
              </a:ext>
            </a:extLst>
          </p:cNvPr>
          <p:cNvPicPr>
            <a:picLocks noChangeAspect="1"/>
          </p:cNvPicPr>
          <p:nvPr/>
        </p:nvPicPr>
        <p:blipFill>
          <a:blip r:embed="rId3"/>
          <a:stretch>
            <a:fillRect/>
          </a:stretch>
        </p:blipFill>
        <p:spPr>
          <a:xfrm>
            <a:off x="5800621" y="1267045"/>
            <a:ext cx="333375" cy="333375"/>
          </a:xfrm>
          <a:prstGeom prst="rect">
            <a:avLst/>
          </a:prstGeom>
        </p:spPr>
      </p:pic>
      <p:pic>
        <p:nvPicPr>
          <p:cNvPr id="7" name="Picture 6">
            <a:extLst>
              <a:ext uri="{FF2B5EF4-FFF2-40B4-BE49-F238E27FC236}">
                <a16:creationId xmlns:a16="http://schemas.microsoft.com/office/drawing/2014/main" id="{E13F7C30-827B-4AD7-A260-CAEF8926D4B1}"/>
              </a:ext>
            </a:extLst>
          </p:cNvPr>
          <p:cNvPicPr>
            <a:picLocks noChangeAspect="1"/>
          </p:cNvPicPr>
          <p:nvPr/>
        </p:nvPicPr>
        <p:blipFill>
          <a:blip r:embed="rId3"/>
          <a:stretch>
            <a:fillRect/>
          </a:stretch>
        </p:blipFill>
        <p:spPr>
          <a:xfrm>
            <a:off x="5800618" y="2856768"/>
            <a:ext cx="333375" cy="333375"/>
          </a:xfrm>
          <a:prstGeom prst="rect">
            <a:avLst/>
          </a:prstGeom>
        </p:spPr>
      </p:pic>
      <p:pic>
        <p:nvPicPr>
          <p:cNvPr id="9" name="Picture 8">
            <a:extLst>
              <a:ext uri="{FF2B5EF4-FFF2-40B4-BE49-F238E27FC236}">
                <a16:creationId xmlns:a16="http://schemas.microsoft.com/office/drawing/2014/main" id="{40D1DFC9-ED55-4374-9B85-EC75AD53C8D3}"/>
              </a:ext>
            </a:extLst>
          </p:cNvPr>
          <p:cNvPicPr>
            <a:picLocks noChangeAspect="1"/>
          </p:cNvPicPr>
          <p:nvPr/>
        </p:nvPicPr>
        <p:blipFill>
          <a:blip r:embed="rId4"/>
          <a:stretch>
            <a:fillRect/>
          </a:stretch>
        </p:blipFill>
        <p:spPr>
          <a:xfrm>
            <a:off x="5800621" y="1878876"/>
            <a:ext cx="333375" cy="333375"/>
          </a:xfrm>
          <a:prstGeom prst="rect">
            <a:avLst/>
          </a:prstGeom>
        </p:spPr>
      </p:pic>
      <p:pic>
        <p:nvPicPr>
          <p:cNvPr id="11" name="Picture 10">
            <a:extLst>
              <a:ext uri="{FF2B5EF4-FFF2-40B4-BE49-F238E27FC236}">
                <a16:creationId xmlns:a16="http://schemas.microsoft.com/office/drawing/2014/main" id="{BEB66D13-22AA-402A-9062-084593C4619B}"/>
              </a:ext>
            </a:extLst>
          </p:cNvPr>
          <p:cNvPicPr>
            <a:picLocks noChangeAspect="1"/>
          </p:cNvPicPr>
          <p:nvPr/>
        </p:nvPicPr>
        <p:blipFill>
          <a:blip r:embed="rId4"/>
          <a:stretch>
            <a:fillRect/>
          </a:stretch>
        </p:blipFill>
        <p:spPr>
          <a:xfrm>
            <a:off x="5800620" y="3286221"/>
            <a:ext cx="333375" cy="333375"/>
          </a:xfrm>
          <a:prstGeom prst="rect">
            <a:avLst/>
          </a:prstGeom>
        </p:spPr>
      </p:pic>
      <p:pic>
        <p:nvPicPr>
          <p:cNvPr id="12" name="Picture 11">
            <a:extLst>
              <a:ext uri="{FF2B5EF4-FFF2-40B4-BE49-F238E27FC236}">
                <a16:creationId xmlns:a16="http://schemas.microsoft.com/office/drawing/2014/main" id="{2D4F15CE-B7BA-4F21-BD8A-3B4865BFEC63}"/>
              </a:ext>
            </a:extLst>
          </p:cNvPr>
          <p:cNvPicPr>
            <a:picLocks noChangeAspect="1"/>
          </p:cNvPicPr>
          <p:nvPr/>
        </p:nvPicPr>
        <p:blipFill>
          <a:blip r:embed="rId4"/>
          <a:stretch>
            <a:fillRect/>
          </a:stretch>
        </p:blipFill>
        <p:spPr>
          <a:xfrm>
            <a:off x="5800619" y="3876455"/>
            <a:ext cx="333375" cy="333375"/>
          </a:xfrm>
          <a:prstGeom prst="rect">
            <a:avLst/>
          </a:prstGeom>
        </p:spPr>
      </p:pic>
    </p:spTree>
    <p:extLst>
      <p:ext uri="{BB962C8B-B14F-4D97-AF65-F5344CB8AC3E}">
        <p14:creationId xmlns:p14="http://schemas.microsoft.com/office/powerpoint/2010/main" val="319814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6" name="TextBox 5">
            <a:extLst>
              <a:ext uri="{FF2B5EF4-FFF2-40B4-BE49-F238E27FC236}">
                <a16:creationId xmlns:a16="http://schemas.microsoft.com/office/drawing/2014/main" id="{F238ADAD-C8B8-4817-BDDB-356BDDB0FB67}"/>
              </a:ext>
            </a:extLst>
          </p:cNvPr>
          <p:cNvSpPr txBox="1"/>
          <p:nvPr/>
        </p:nvSpPr>
        <p:spPr>
          <a:xfrm>
            <a:off x="493909" y="131868"/>
            <a:ext cx="8469881" cy="615553"/>
          </a:xfrm>
          <a:prstGeom prst="rect">
            <a:avLst/>
          </a:prstGeom>
          <a:noFill/>
        </p:spPr>
        <p:txBody>
          <a:bodyPr wrap="square" rtlCol="0">
            <a:spAutoFit/>
          </a:bodyPr>
          <a:lstStyle/>
          <a:p>
            <a:pPr algn="r"/>
            <a:r>
              <a:rPr lang="en-US" sz="2000" dirty="0">
                <a:solidFill>
                  <a:schemeClr val="bg1"/>
                </a:solidFill>
              </a:rPr>
              <a:t>Advice Services</a:t>
            </a:r>
          </a:p>
          <a:p>
            <a:pPr algn="r"/>
            <a:r>
              <a:rPr lang="en-US" dirty="0">
                <a:solidFill>
                  <a:schemeClr val="bg1"/>
                </a:solidFill>
              </a:rPr>
              <a:t>West Belfast</a:t>
            </a:r>
            <a:endParaRPr lang="en-GB" dirty="0">
              <a:solidFill>
                <a:schemeClr val="bg1"/>
              </a:solidFill>
            </a:endParaRPr>
          </a:p>
        </p:txBody>
      </p:sp>
      <p:graphicFrame>
        <p:nvGraphicFramePr>
          <p:cNvPr id="2" name="Table 2">
            <a:extLst>
              <a:ext uri="{FF2B5EF4-FFF2-40B4-BE49-F238E27FC236}">
                <a16:creationId xmlns:a16="http://schemas.microsoft.com/office/drawing/2014/main" id="{496B2AB9-FD1F-466D-A2F0-344CFBF23A12}"/>
              </a:ext>
            </a:extLst>
          </p:cNvPr>
          <p:cNvGraphicFramePr>
            <a:graphicFrameLocks noGrp="1"/>
          </p:cNvGraphicFramePr>
          <p:nvPr>
            <p:extLst>
              <p:ext uri="{D42A27DB-BD31-4B8C-83A1-F6EECF244321}">
                <p14:modId xmlns:p14="http://schemas.microsoft.com/office/powerpoint/2010/main" val="2837991290"/>
              </p:ext>
            </p:extLst>
          </p:nvPr>
        </p:nvGraphicFramePr>
        <p:xfrm>
          <a:off x="493909" y="546146"/>
          <a:ext cx="5880193" cy="4815673"/>
        </p:xfrm>
        <a:graphic>
          <a:graphicData uri="http://schemas.openxmlformats.org/drawingml/2006/table">
            <a:tbl>
              <a:tblPr firstRow="1" bandRow="1">
                <a:tableStyleId>{C98665B7-6574-423E-A4B5-A6C020D860FF}</a:tableStyleId>
              </a:tblPr>
              <a:tblGrid>
                <a:gridCol w="2560996">
                  <a:extLst>
                    <a:ext uri="{9D8B030D-6E8A-4147-A177-3AD203B41FA5}">
                      <a16:colId xmlns:a16="http://schemas.microsoft.com/office/drawing/2014/main" val="2842465553"/>
                    </a:ext>
                  </a:extLst>
                </a:gridCol>
                <a:gridCol w="3319197">
                  <a:extLst>
                    <a:ext uri="{9D8B030D-6E8A-4147-A177-3AD203B41FA5}">
                      <a16:colId xmlns:a16="http://schemas.microsoft.com/office/drawing/2014/main" val="2393140794"/>
                    </a:ext>
                  </a:extLst>
                </a:gridCol>
              </a:tblGrid>
              <a:tr h="286775">
                <a:tc>
                  <a:txBody>
                    <a:bodyPr/>
                    <a:lstStyle/>
                    <a:p>
                      <a:r>
                        <a:rPr lang="en-US" sz="1000" b="1" dirty="0">
                          <a:solidFill>
                            <a:schemeClr val="bg1"/>
                          </a:solidFill>
                        </a:rPr>
                        <a:t>ORGANISATION</a:t>
                      </a:r>
                      <a:endParaRPr lang="en-GB" sz="1000" b="1"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tc>
                  <a:txBody>
                    <a:bodyPr/>
                    <a:lstStyle/>
                    <a:p>
                      <a:r>
                        <a:rPr lang="en-US" sz="1000" b="1" dirty="0">
                          <a:solidFill>
                            <a:schemeClr val="bg1"/>
                          </a:solidFill>
                        </a:rPr>
                        <a:t>CONTACT</a:t>
                      </a:r>
                      <a:endParaRPr lang="en-GB" sz="1000" b="1"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1072852315"/>
                  </a:ext>
                </a:extLst>
              </a:tr>
              <a:tr h="1946978">
                <a:tc>
                  <a:txBody>
                    <a:bodyPr/>
                    <a:lstStyle/>
                    <a:p>
                      <a:pPr algn="just"/>
                      <a:r>
                        <a:rPr lang="en-US" sz="1000" b="1" dirty="0">
                          <a:solidFill>
                            <a:schemeClr val="bg1"/>
                          </a:solidFill>
                        </a:rPr>
                        <a:t>Springfield Charitable Association</a:t>
                      </a:r>
                    </a:p>
                    <a:p>
                      <a:pPr algn="just"/>
                      <a:r>
                        <a:rPr lang="en-US" sz="1000" b="0" dirty="0">
                          <a:solidFill>
                            <a:schemeClr val="bg1"/>
                          </a:solidFill>
                        </a:rPr>
                        <a:t>- Older People's Care: Offering a friendly place for older members if the public to meet, </a:t>
                      </a:r>
                      <a:r>
                        <a:rPr lang="en-US" sz="1000" b="0" dirty="0" err="1">
                          <a:solidFill>
                            <a:schemeClr val="bg1"/>
                          </a:solidFill>
                        </a:rPr>
                        <a:t>socialise</a:t>
                      </a:r>
                      <a:r>
                        <a:rPr lang="en-US" sz="1000" b="0" dirty="0">
                          <a:solidFill>
                            <a:schemeClr val="bg1"/>
                          </a:solidFill>
                        </a:rPr>
                        <a:t> and enjoy the benefits of friendly staff &amp; good atmosphere.</a:t>
                      </a:r>
                    </a:p>
                    <a:p>
                      <a:pPr algn="just"/>
                      <a:r>
                        <a:rPr lang="en-US" sz="1000" b="0" dirty="0">
                          <a:solidFill>
                            <a:schemeClr val="bg1"/>
                          </a:solidFill>
                        </a:rPr>
                        <a:t>- Advice Centre Services: advice on housing, benefits, representation for work,</a:t>
                      </a:r>
                    </a:p>
                    <a:p>
                      <a:pPr algn="just"/>
                      <a:r>
                        <a:rPr lang="en-US" sz="1000" b="0" dirty="0">
                          <a:solidFill>
                            <a:schemeClr val="bg1"/>
                          </a:solidFill>
                        </a:rPr>
                        <a:t>disputes and consumer advice and more</a:t>
                      </a:r>
                    </a:p>
                    <a:p>
                      <a:pPr algn="just"/>
                      <a:r>
                        <a:rPr lang="en-US" sz="1000" b="0" dirty="0">
                          <a:solidFill>
                            <a:schemeClr val="bg1"/>
                          </a:solidFill>
                        </a:rPr>
                        <a:t>- Volunteer </a:t>
                      </a:r>
                      <a:r>
                        <a:rPr lang="en-US" sz="1000" b="0" dirty="0" err="1">
                          <a:solidFill>
                            <a:schemeClr val="bg1"/>
                          </a:solidFill>
                        </a:rPr>
                        <a:t>Programme</a:t>
                      </a:r>
                      <a:endParaRPr lang="en-US" sz="1000" b="0" dirty="0">
                        <a:solidFill>
                          <a:schemeClr val="bg1"/>
                        </a:solidFill>
                      </a:endParaRPr>
                    </a:p>
                    <a:p>
                      <a:pPr algn="just"/>
                      <a:r>
                        <a:rPr lang="en-US" sz="1000" b="0" dirty="0">
                          <a:solidFill>
                            <a:schemeClr val="bg1"/>
                          </a:solidFill>
                        </a:rPr>
                        <a:t>- Second hand shops</a:t>
                      </a:r>
                      <a:endParaRPr lang="en-GB" sz="1000" b="0"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r>
                        <a:rPr lang="en-US" sz="1000" dirty="0">
                          <a:solidFill>
                            <a:schemeClr val="bg1"/>
                          </a:solidFill>
                        </a:rPr>
                        <a:t>27 </a:t>
                      </a:r>
                      <a:r>
                        <a:rPr lang="en-US" sz="1000" dirty="0" err="1">
                          <a:solidFill>
                            <a:schemeClr val="bg1"/>
                          </a:solidFill>
                        </a:rPr>
                        <a:t>Clonard</a:t>
                      </a:r>
                      <a:r>
                        <a:rPr lang="en-US" sz="1000" dirty="0">
                          <a:solidFill>
                            <a:schemeClr val="bg1"/>
                          </a:solidFill>
                        </a:rPr>
                        <a:t> Crescent, BT13 2QN</a:t>
                      </a:r>
                    </a:p>
                    <a:p>
                      <a:endParaRPr lang="en-US" sz="1000" dirty="0">
                        <a:solidFill>
                          <a:schemeClr val="bg1"/>
                        </a:solidFill>
                      </a:endParaRPr>
                    </a:p>
                    <a:p>
                      <a:r>
                        <a:rPr lang="en-US" sz="1000" dirty="0">
                          <a:solidFill>
                            <a:schemeClr val="bg1"/>
                          </a:solidFill>
                        </a:rPr>
                        <a:t>02890 248509</a:t>
                      </a:r>
                    </a:p>
                    <a:p>
                      <a:endParaRPr lang="en-US" sz="1000" dirty="0">
                        <a:solidFill>
                          <a:schemeClr val="bg1"/>
                        </a:solidFill>
                        <a:hlinkClick r:id="rId3">
                          <a:extLst>
                            <a:ext uri="{A12FA001-AC4F-418D-AE19-62706E023703}">
                              <ahyp:hlinkClr xmlns:ahyp="http://schemas.microsoft.com/office/drawing/2018/hyperlinkcolor" val="tx"/>
                            </a:ext>
                          </a:extLst>
                        </a:hlinkClick>
                      </a:endParaRPr>
                    </a:p>
                    <a:p>
                      <a:r>
                        <a:rPr lang="en-US" sz="1000" b="1" u="sng" dirty="0">
                          <a:solidFill>
                            <a:srgbClr val="002060"/>
                          </a:solidFill>
                        </a:rPr>
                        <a:t>www.scaltd.net</a:t>
                      </a:r>
                      <a:endParaRPr lang="en-GB" sz="1000" b="1" u="sng" dirty="0">
                        <a:solidFill>
                          <a:srgbClr val="002060"/>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1117904482"/>
                  </a:ext>
                </a:extLst>
              </a:tr>
              <a:tr h="939921">
                <a:tc>
                  <a:txBody>
                    <a:bodyPr/>
                    <a:lstStyle/>
                    <a:p>
                      <a:r>
                        <a:rPr lang="en-GB" sz="1000" b="1" i="0" u="none" strike="noStrike" cap="none" baseline="0" dirty="0">
                          <a:solidFill>
                            <a:schemeClr val="bg1"/>
                          </a:solidFill>
                          <a:latin typeface="Arial"/>
                          <a:ea typeface="Arial"/>
                          <a:cs typeface="Arial"/>
                          <a:sym typeface="Arial"/>
                        </a:rPr>
                        <a:t>Upper Springfield Advice Service (Advice NI)</a:t>
                      </a:r>
                    </a:p>
                    <a:p>
                      <a:r>
                        <a:rPr lang="en-GB" sz="1000" b="0" i="0" u="none" strike="noStrike" cap="none" baseline="0" dirty="0">
                          <a:solidFill>
                            <a:schemeClr val="bg1"/>
                          </a:solidFill>
                          <a:latin typeface="Arial"/>
                          <a:ea typeface="Arial"/>
                          <a:cs typeface="Arial"/>
                          <a:sym typeface="Arial"/>
                        </a:rPr>
                        <a:t>- Benefits (including welfare changes)</a:t>
                      </a:r>
                    </a:p>
                    <a:p>
                      <a:r>
                        <a:rPr lang="en-GB" sz="1000" b="0" i="0" u="none" strike="noStrike" cap="none" baseline="0" dirty="0">
                          <a:solidFill>
                            <a:schemeClr val="bg1"/>
                          </a:solidFill>
                          <a:latin typeface="Arial"/>
                          <a:ea typeface="Arial"/>
                          <a:cs typeface="Arial"/>
                          <a:sym typeface="Arial"/>
                        </a:rPr>
                        <a:t>- Debt &amp; Money</a:t>
                      </a:r>
                    </a:p>
                    <a:p>
                      <a:r>
                        <a:rPr lang="en-GB" sz="1000" b="0" i="0" u="none" strike="noStrike" cap="none" baseline="0" dirty="0">
                          <a:solidFill>
                            <a:schemeClr val="bg1"/>
                          </a:solidFill>
                          <a:latin typeface="Arial"/>
                          <a:ea typeface="Arial"/>
                          <a:cs typeface="Arial"/>
                          <a:sym typeface="Arial"/>
                        </a:rPr>
                        <a:t>- Business Debt</a:t>
                      </a:r>
                    </a:p>
                    <a:p>
                      <a:r>
                        <a:rPr lang="en-GB" sz="1000" b="0" i="0" u="none" strike="noStrike" cap="none" baseline="0" dirty="0">
                          <a:solidFill>
                            <a:schemeClr val="bg1"/>
                          </a:solidFill>
                          <a:latin typeface="Arial"/>
                          <a:ea typeface="Arial"/>
                          <a:cs typeface="Arial"/>
                          <a:sym typeface="Arial"/>
                        </a:rPr>
                        <a:t>- Tax credits &amp; HMRC products</a:t>
                      </a:r>
                    </a:p>
                    <a:p>
                      <a:r>
                        <a:rPr lang="en-GB" sz="1000" b="0" i="0" u="none" strike="noStrike" cap="none" baseline="0" dirty="0">
                          <a:solidFill>
                            <a:schemeClr val="bg1"/>
                          </a:solidFill>
                          <a:latin typeface="Arial"/>
                          <a:ea typeface="Arial"/>
                          <a:cs typeface="Arial"/>
                          <a:sym typeface="Arial"/>
                        </a:rPr>
                        <a:t>- EU Settlement scheme</a:t>
                      </a:r>
                      <a:endParaRPr lang="en-GB" sz="1000" b="0"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tc>
                  <a:txBody>
                    <a:bodyPr/>
                    <a:lstStyle/>
                    <a:p>
                      <a:r>
                        <a:rPr lang="en-US" sz="1000" dirty="0">
                          <a:solidFill>
                            <a:schemeClr val="bg1"/>
                          </a:solidFill>
                        </a:rPr>
                        <a:t>275 - 277 Falls Road, BT12 6FD</a:t>
                      </a:r>
                    </a:p>
                    <a:p>
                      <a:endParaRPr lang="en-US" sz="1000" dirty="0">
                        <a:solidFill>
                          <a:schemeClr val="bg1"/>
                        </a:solidFill>
                      </a:endParaRPr>
                    </a:p>
                    <a:p>
                      <a:r>
                        <a:rPr lang="en-US" sz="1000" dirty="0">
                          <a:solidFill>
                            <a:schemeClr val="bg1"/>
                          </a:solidFill>
                        </a:rPr>
                        <a:t>02890 202030</a:t>
                      </a:r>
                    </a:p>
                    <a:p>
                      <a:endParaRPr lang="en-US" sz="1000" dirty="0">
                        <a:solidFill>
                          <a:schemeClr val="bg1"/>
                        </a:solidFil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1" u="sng" dirty="0">
                          <a:solidFill>
                            <a:srgbClr val="002060"/>
                          </a:solidFill>
                        </a:rPr>
                        <a:t>www.adviceni.net</a:t>
                      </a:r>
                      <a:endParaRPr lang="en-GB" sz="1000" b="1" u="sng" dirty="0">
                        <a:solidFill>
                          <a:srgbClr val="002060"/>
                        </a:solidFill>
                      </a:endParaRPr>
                    </a:p>
                    <a:p>
                      <a:endParaRPr lang="en-US" sz="1000"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2176183500"/>
                  </a:ext>
                </a:extLst>
              </a:tr>
              <a:tr h="1423680">
                <a:tc>
                  <a:txBody>
                    <a:bodyPr/>
                    <a:lstStyle/>
                    <a:p>
                      <a:endParaRPr lang="en-GB" sz="1000" b="0"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endParaRPr lang="en-GB" sz="1000"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3297106074"/>
                  </a:ext>
                </a:extLst>
              </a:tr>
            </a:tbl>
          </a:graphicData>
        </a:graphic>
      </p:graphicFrame>
      <p:pic>
        <p:nvPicPr>
          <p:cNvPr id="10" name="Picture 9">
            <a:extLst>
              <a:ext uri="{FF2B5EF4-FFF2-40B4-BE49-F238E27FC236}">
                <a16:creationId xmlns:a16="http://schemas.microsoft.com/office/drawing/2014/main" id="{4B572775-300A-44F1-9D64-FD52515FB96E}"/>
              </a:ext>
            </a:extLst>
          </p:cNvPr>
          <p:cNvPicPr>
            <a:picLocks noChangeAspect="1"/>
          </p:cNvPicPr>
          <p:nvPr/>
        </p:nvPicPr>
        <p:blipFill>
          <a:blip r:embed="rId4"/>
          <a:stretch>
            <a:fillRect/>
          </a:stretch>
        </p:blipFill>
        <p:spPr>
          <a:xfrm>
            <a:off x="5573690" y="995011"/>
            <a:ext cx="333375" cy="333375"/>
          </a:xfrm>
          <a:prstGeom prst="rect">
            <a:avLst/>
          </a:prstGeom>
        </p:spPr>
      </p:pic>
      <p:pic>
        <p:nvPicPr>
          <p:cNvPr id="11" name="Picture 10">
            <a:extLst>
              <a:ext uri="{FF2B5EF4-FFF2-40B4-BE49-F238E27FC236}">
                <a16:creationId xmlns:a16="http://schemas.microsoft.com/office/drawing/2014/main" id="{BEB66D13-22AA-402A-9062-084593C4619B}"/>
              </a:ext>
            </a:extLst>
          </p:cNvPr>
          <p:cNvPicPr>
            <a:picLocks noChangeAspect="1"/>
          </p:cNvPicPr>
          <p:nvPr/>
        </p:nvPicPr>
        <p:blipFill>
          <a:blip r:embed="rId5"/>
          <a:stretch>
            <a:fillRect/>
          </a:stretch>
        </p:blipFill>
        <p:spPr>
          <a:xfrm>
            <a:off x="5573690" y="2953982"/>
            <a:ext cx="333375" cy="333375"/>
          </a:xfrm>
          <a:prstGeom prst="rect">
            <a:avLst/>
          </a:prstGeom>
        </p:spPr>
      </p:pic>
    </p:spTree>
    <p:extLst>
      <p:ext uri="{BB962C8B-B14F-4D97-AF65-F5344CB8AC3E}">
        <p14:creationId xmlns:p14="http://schemas.microsoft.com/office/powerpoint/2010/main" val="1405693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6" name="TextBox 5">
            <a:extLst>
              <a:ext uri="{FF2B5EF4-FFF2-40B4-BE49-F238E27FC236}">
                <a16:creationId xmlns:a16="http://schemas.microsoft.com/office/drawing/2014/main" id="{F238ADAD-C8B8-4817-BDDB-356BDDB0FB67}"/>
              </a:ext>
            </a:extLst>
          </p:cNvPr>
          <p:cNvSpPr txBox="1"/>
          <p:nvPr/>
        </p:nvSpPr>
        <p:spPr>
          <a:xfrm>
            <a:off x="493909" y="131868"/>
            <a:ext cx="8469881" cy="615553"/>
          </a:xfrm>
          <a:prstGeom prst="rect">
            <a:avLst/>
          </a:prstGeom>
          <a:noFill/>
        </p:spPr>
        <p:txBody>
          <a:bodyPr wrap="square" rtlCol="0">
            <a:spAutoFit/>
          </a:bodyPr>
          <a:lstStyle/>
          <a:p>
            <a:pPr algn="r"/>
            <a:r>
              <a:rPr lang="en-US" sz="2000" dirty="0">
                <a:solidFill>
                  <a:schemeClr val="bg1"/>
                </a:solidFill>
              </a:rPr>
              <a:t>Advice Services</a:t>
            </a:r>
          </a:p>
          <a:p>
            <a:pPr algn="r"/>
            <a:r>
              <a:rPr lang="en-US" dirty="0">
                <a:solidFill>
                  <a:schemeClr val="bg1"/>
                </a:solidFill>
              </a:rPr>
              <a:t>Other Providers</a:t>
            </a:r>
            <a:endParaRPr lang="en-GB" dirty="0">
              <a:solidFill>
                <a:schemeClr val="bg1"/>
              </a:solidFill>
            </a:endParaRPr>
          </a:p>
        </p:txBody>
      </p:sp>
      <p:graphicFrame>
        <p:nvGraphicFramePr>
          <p:cNvPr id="2" name="Table 2">
            <a:extLst>
              <a:ext uri="{FF2B5EF4-FFF2-40B4-BE49-F238E27FC236}">
                <a16:creationId xmlns:a16="http://schemas.microsoft.com/office/drawing/2014/main" id="{496B2AB9-FD1F-466D-A2F0-344CFBF23A12}"/>
              </a:ext>
            </a:extLst>
          </p:cNvPr>
          <p:cNvGraphicFramePr>
            <a:graphicFrameLocks noGrp="1"/>
          </p:cNvGraphicFramePr>
          <p:nvPr>
            <p:extLst>
              <p:ext uri="{D42A27DB-BD31-4B8C-83A1-F6EECF244321}">
                <p14:modId xmlns:p14="http://schemas.microsoft.com/office/powerpoint/2010/main" val="2686486805"/>
              </p:ext>
            </p:extLst>
          </p:nvPr>
        </p:nvGraphicFramePr>
        <p:xfrm>
          <a:off x="493909" y="546146"/>
          <a:ext cx="5880193" cy="4085943"/>
        </p:xfrm>
        <a:graphic>
          <a:graphicData uri="http://schemas.openxmlformats.org/drawingml/2006/table">
            <a:tbl>
              <a:tblPr firstRow="1" bandRow="1">
                <a:tableStyleId>{C98665B7-6574-423E-A4B5-A6C020D860FF}</a:tableStyleId>
              </a:tblPr>
              <a:tblGrid>
                <a:gridCol w="2560996">
                  <a:extLst>
                    <a:ext uri="{9D8B030D-6E8A-4147-A177-3AD203B41FA5}">
                      <a16:colId xmlns:a16="http://schemas.microsoft.com/office/drawing/2014/main" val="2842465553"/>
                    </a:ext>
                  </a:extLst>
                </a:gridCol>
                <a:gridCol w="3319197">
                  <a:extLst>
                    <a:ext uri="{9D8B030D-6E8A-4147-A177-3AD203B41FA5}">
                      <a16:colId xmlns:a16="http://schemas.microsoft.com/office/drawing/2014/main" val="2393140794"/>
                    </a:ext>
                  </a:extLst>
                </a:gridCol>
              </a:tblGrid>
              <a:tr h="286775">
                <a:tc>
                  <a:txBody>
                    <a:bodyPr/>
                    <a:lstStyle/>
                    <a:p>
                      <a:r>
                        <a:rPr lang="en-US" sz="1000" b="1" dirty="0">
                          <a:solidFill>
                            <a:schemeClr val="bg1"/>
                          </a:solidFill>
                        </a:rPr>
                        <a:t>ORGANISATION</a:t>
                      </a:r>
                      <a:endParaRPr lang="en-GB" sz="1000" b="1"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tc>
                  <a:txBody>
                    <a:bodyPr/>
                    <a:lstStyle/>
                    <a:p>
                      <a:r>
                        <a:rPr lang="en-US" sz="1000" b="1" dirty="0">
                          <a:solidFill>
                            <a:schemeClr val="bg1"/>
                          </a:solidFill>
                        </a:rPr>
                        <a:t>CONTACT</a:t>
                      </a:r>
                      <a:endParaRPr lang="en-GB" sz="1000" b="1"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1072852315"/>
                  </a:ext>
                </a:extLst>
              </a:tr>
              <a:tr h="1369648">
                <a:tc>
                  <a:txBody>
                    <a:bodyPr/>
                    <a:lstStyle/>
                    <a:p>
                      <a:pPr algn="just"/>
                      <a:r>
                        <a:rPr lang="en-US" sz="1000" b="1" dirty="0">
                          <a:solidFill>
                            <a:schemeClr val="bg1"/>
                          </a:solidFill>
                        </a:rPr>
                        <a:t>Belfast Unemployed Resource Centre</a:t>
                      </a:r>
                    </a:p>
                    <a:p>
                      <a:pPr algn="just"/>
                      <a:r>
                        <a:rPr lang="en-US" sz="1000" b="0" dirty="0">
                          <a:solidFill>
                            <a:schemeClr val="bg1"/>
                          </a:solidFill>
                        </a:rPr>
                        <a:t>Welfare &amp; Benefit Advice</a:t>
                      </a:r>
                      <a:endParaRPr lang="en-GB" sz="1000" b="0"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r>
                        <a:rPr lang="en-US" sz="1000" dirty="0">
                          <a:solidFill>
                            <a:schemeClr val="bg1"/>
                          </a:solidFill>
                        </a:rPr>
                        <a:t>4 - 6 Donegall Street Place, Belfast, BT1 2FN</a:t>
                      </a:r>
                    </a:p>
                    <a:p>
                      <a:endParaRPr lang="en-US" sz="1000" dirty="0">
                        <a:solidFill>
                          <a:schemeClr val="bg1"/>
                        </a:solidFill>
                      </a:endParaRPr>
                    </a:p>
                    <a:p>
                      <a:r>
                        <a:rPr lang="en-US" sz="1000" dirty="0">
                          <a:solidFill>
                            <a:schemeClr val="bg1"/>
                          </a:solidFill>
                        </a:rPr>
                        <a:t>02890 961111</a:t>
                      </a:r>
                    </a:p>
                    <a:p>
                      <a:endParaRPr lang="en-US" sz="1000" dirty="0">
                        <a:solidFill>
                          <a:schemeClr val="bg1"/>
                        </a:solidFill>
                      </a:endParaRPr>
                    </a:p>
                    <a:p>
                      <a:r>
                        <a:rPr lang="en-US" sz="1000" b="1" u="sng" dirty="0">
                          <a:solidFill>
                            <a:srgbClr val="002060"/>
                          </a:solidFill>
                        </a:rPr>
                        <a:t>www.burc.org</a:t>
                      </a:r>
                      <a:endParaRPr lang="en-GB" sz="1000" b="1" u="sng" dirty="0">
                        <a:solidFill>
                          <a:srgbClr val="002060"/>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1117904482"/>
                  </a:ext>
                </a:extLst>
              </a:tr>
              <a:tr h="939921">
                <a:tc>
                  <a:txBody>
                    <a:bodyPr/>
                    <a:lstStyle/>
                    <a:p>
                      <a:r>
                        <a:rPr lang="en-US" sz="1000" b="1" i="0" u="none" strike="noStrike" cap="none" baseline="0" dirty="0">
                          <a:solidFill>
                            <a:schemeClr val="bg1"/>
                          </a:solidFill>
                          <a:latin typeface="Arial"/>
                          <a:ea typeface="Arial"/>
                          <a:cs typeface="Arial"/>
                          <a:sym typeface="Arial"/>
                        </a:rPr>
                        <a:t>Consumer Council</a:t>
                      </a:r>
                    </a:p>
                    <a:p>
                      <a:r>
                        <a:rPr lang="en-US" sz="1000" b="0" i="0" u="none" strike="noStrike" cap="none" baseline="0" dirty="0">
                          <a:solidFill>
                            <a:schemeClr val="bg1"/>
                          </a:solidFill>
                          <a:latin typeface="Arial"/>
                          <a:ea typeface="Arial"/>
                          <a:cs typeface="Arial"/>
                          <a:sym typeface="Arial"/>
                        </a:rPr>
                        <a:t>Provides a quick reference for consumers, </a:t>
                      </a:r>
                      <a:r>
                        <a:rPr lang="en-US" sz="1000" b="0" i="0" u="none" strike="noStrike" cap="none" baseline="0" dirty="0" err="1">
                          <a:solidFill>
                            <a:schemeClr val="bg1"/>
                          </a:solidFill>
                          <a:latin typeface="Arial"/>
                          <a:ea typeface="Arial"/>
                          <a:cs typeface="Arial"/>
                          <a:sym typeface="Arial"/>
                        </a:rPr>
                        <a:t>organisations</a:t>
                      </a:r>
                      <a:r>
                        <a:rPr lang="en-US" sz="1000" b="0" i="0" u="none" strike="noStrike" cap="none" baseline="0" dirty="0">
                          <a:solidFill>
                            <a:schemeClr val="bg1"/>
                          </a:solidFill>
                          <a:latin typeface="Arial"/>
                          <a:ea typeface="Arial"/>
                          <a:cs typeface="Arial"/>
                          <a:sym typeface="Arial"/>
                        </a:rPr>
                        <a:t>, staff and volunteers involved in advocacy, advice and information work or anyone in an</a:t>
                      </a:r>
                    </a:p>
                    <a:p>
                      <a:r>
                        <a:rPr lang="en-US" sz="1000" b="0" i="0" u="none" strike="noStrike" cap="none" baseline="0" dirty="0">
                          <a:solidFill>
                            <a:schemeClr val="bg1"/>
                          </a:solidFill>
                          <a:latin typeface="Arial"/>
                          <a:ea typeface="Arial"/>
                          <a:cs typeface="Arial"/>
                          <a:sym typeface="Arial"/>
                        </a:rPr>
                        <a:t>advice or signposting role.</a:t>
                      </a:r>
                      <a:endParaRPr lang="en-GB" sz="1000" b="0"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tc>
                  <a:txBody>
                    <a:bodyPr/>
                    <a:lstStyle/>
                    <a:p>
                      <a:r>
                        <a:rPr lang="en-US" sz="1000" dirty="0" err="1">
                          <a:solidFill>
                            <a:schemeClr val="bg1"/>
                          </a:solidFill>
                        </a:rPr>
                        <a:t>Seatem</a:t>
                      </a:r>
                      <a:r>
                        <a:rPr lang="en-US" sz="1000" dirty="0">
                          <a:solidFill>
                            <a:schemeClr val="bg1"/>
                          </a:solidFill>
                        </a:rPr>
                        <a:t> House, Floor 3, 28 - 32 Alfred Street, BT2 8EN</a:t>
                      </a:r>
                    </a:p>
                    <a:p>
                      <a:endParaRPr lang="en-US" sz="1000" dirty="0">
                        <a:solidFill>
                          <a:schemeClr val="bg1"/>
                        </a:solidFill>
                      </a:endParaRPr>
                    </a:p>
                    <a:p>
                      <a:r>
                        <a:rPr lang="en-US" sz="1000" dirty="0">
                          <a:solidFill>
                            <a:schemeClr val="bg1"/>
                          </a:solidFill>
                        </a:rPr>
                        <a:t>02890 251600</a:t>
                      </a:r>
                    </a:p>
                    <a:p>
                      <a:endParaRPr lang="en-US" sz="1000" dirty="0">
                        <a:solidFill>
                          <a:schemeClr val="bg1"/>
                        </a:solidFill>
                      </a:endParaRPr>
                    </a:p>
                    <a:p>
                      <a:r>
                        <a:rPr lang="en-US" sz="1000" b="1" u="sng" dirty="0">
                          <a:solidFill>
                            <a:srgbClr val="002060"/>
                          </a:solidFill>
                        </a:rPr>
                        <a:t>www.consumercouncil.org.uk</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2176183500"/>
                  </a:ext>
                </a:extLst>
              </a:tr>
              <a:tr h="1423680">
                <a:tc>
                  <a:txBody>
                    <a:bodyPr/>
                    <a:lstStyle/>
                    <a:p>
                      <a:endParaRPr lang="en-GB" sz="1000" b="0"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endParaRPr lang="en-GB" sz="1000"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3297106074"/>
                  </a:ext>
                </a:extLst>
              </a:tr>
            </a:tbl>
          </a:graphicData>
        </a:graphic>
      </p:graphicFrame>
      <p:pic>
        <p:nvPicPr>
          <p:cNvPr id="10" name="Picture 9">
            <a:extLst>
              <a:ext uri="{FF2B5EF4-FFF2-40B4-BE49-F238E27FC236}">
                <a16:creationId xmlns:a16="http://schemas.microsoft.com/office/drawing/2014/main" id="{4B572775-300A-44F1-9D64-FD52515FB96E}"/>
              </a:ext>
            </a:extLst>
          </p:cNvPr>
          <p:cNvPicPr>
            <a:picLocks noChangeAspect="1"/>
          </p:cNvPicPr>
          <p:nvPr/>
        </p:nvPicPr>
        <p:blipFill>
          <a:blip r:embed="rId3"/>
          <a:stretch>
            <a:fillRect/>
          </a:stretch>
        </p:blipFill>
        <p:spPr>
          <a:xfrm>
            <a:off x="5573690" y="1161699"/>
            <a:ext cx="333375" cy="333375"/>
          </a:xfrm>
          <a:prstGeom prst="rect">
            <a:avLst/>
          </a:prstGeom>
        </p:spPr>
      </p:pic>
      <p:pic>
        <p:nvPicPr>
          <p:cNvPr id="11" name="Picture 10">
            <a:extLst>
              <a:ext uri="{FF2B5EF4-FFF2-40B4-BE49-F238E27FC236}">
                <a16:creationId xmlns:a16="http://schemas.microsoft.com/office/drawing/2014/main" id="{BEB66D13-22AA-402A-9062-084593C4619B}"/>
              </a:ext>
            </a:extLst>
          </p:cNvPr>
          <p:cNvPicPr>
            <a:picLocks noChangeAspect="1"/>
          </p:cNvPicPr>
          <p:nvPr/>
        </p:nvPicPr>
        <p:blipFill>
          <a:blip r:embed="rId4"/>
          <a:stretch>
            <a:fillRect/>
          </a:stretch>
        </p:blipFill>
        <p:spPr>
          <a:xfrm>
            <a:off x="5573688" y="2824676"/>
            <a:ext cx="333375" cy="333375"/>
          </a:xfrm>
          <a:prstGeom prst="rect">
            <a:avLst/>
          </a:prstGeom>
        </p:spPr>
      </p:pic>
      <p:pic>
        <p:nvPicPr>
          <p:cNvPr id="7" name="Picture 6">
            <a:extLst>
              <a:ext uri="{FF2B5EF4-FFF2-40B4-BE49-F238E27FC236}">
                <a16:creationId xmlns:a16="http://schemas.microsoft.com/office/drawing/2014/main" id="{0549E230-89EC-4B25-A8AD-F018F491E0D4}"/>
              </a:ext>
            </a:extLst>
          </p:cNvPr>
          <p:cNvPicPr>
            <a:picLocks noChangeAspect="1"/>
          </p:cNvPicPr>
          <p:nvPr/>
        </p:nvPicPr>
        <p:blipFill>
          <a:blip r:embed="rId4"/>
          <a:stretch>
            <a:fillRect/>
          </a:stretch>
        </p:blipFill>
        <p:spPr>
          <a:xfrm>
            <a:off x="5573689" y="1684014"/>
            <a:ext cx="333375" cy="333375"/>
          </a:xfrm>
          <a:prstGeom prst="rect">
            <a:avLst/>
          </a:prstGeom>
        </p:spPr>
      </p:pic>
      <p:pic>
        <p:nvPicPr>
          <p:cNvPr id="8" name="Picture 7">
            <a:extLst>
              <a:ext uri="{FF2B5EF4-FFF2-40B4-BE49-F238E27FC236}">
                <a16:creationId xmlns:a16="http://schemas.microsoft.com/office/drawing/2014/main" id="{5367C73A-7C66-4CD5-AC81-A136BEF439FA}"/>
              </a:ext>
            </a:extLst>
          </p:cNvPr>
          <p:cNvPicPr>
            <a:picLocks noChangeAspect="1"/>
          </p:cNvPicPr>
          <p:nvPr/>
        </p:nvPicPr>
        <p:blipFill>
          <a:blip r:embed="rId3"/>
          <a:stretch>
            <a:fillRect/>
          </a:stretch>
        </p:blipFill>
        <p:spPr>
          <a:xfrm>
            <a:off x="5573688" y="2453919"/>
            <a:ext cx="333375" cy="333375"/>
          </a:xfrm>
          <a:prstGeom prst="rect">
            <a:avLst/>
          </a:prstGeom>
        </p:spPr>
      </p:pic>
    </p:spTree>
    <p:extLst>
      <p:ext uri="{BB962C8B-B14F-4D97-AF65-F5344CB8AC3E}">
        <p14:creationId xmlns:p14="http://schemas.microsoft.com/office/powerpoint/2010/main" val="2082640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6" name="TextBox 5">
            <a:extLst>
              <a:ext uri="{FF2B5EF4-FFF2-40B4-BE49-F238E27FC236}">
                <a16:creationId xmlns:a16="http://schemas.microsoft.com/office/drawing/2014/main" id="{F238ADAD-C8B8-4817-BDDB-356BDDB0FB67}"/>
              </a:ext>
            </a:extLst>
          </p:cNvPr>
          <p:cNvSpPr txBox="1"/>
          <p:nvPr/>
        </p:nvSpPr>
        <p:spPr>
          <a:xfrm>
            <a:off x="493909" y="131868"/>
            <a:ext cx="8469881" cy="615553"/>
          </a:xfrm>
          <a:prstGeom prst="rect">
            <a:avLst/>
          </a:prstGeom>
          <a:noFill/>
        </p:spPr>
        <p:txBody>
          <a:bodyPr wrap="square" rtlCol="0">
            <a:spAutoFit/>
          </a:bodyPr>
          <a:lstStyle/>
          <a:p>
            <a:pPr algn="r"/>
            <a:r>
              <a:rPr lang="en-US" sz="2000" dirty="0">
                <a:solidFill>
                  <a:schemeClr val="bg1"/>
                </a:solidFill>
              </a:rPr>
              <a:t>Advice Services</a:t>
            </a:r>
          </a:p>
          <a:p>
            <a:pPr algn="r"/>
            <a:r>
              <a:rPr lang="en-US" dirty="0">
                <a:solidFill>
                  <a:schemeClr val="bg1"/>
                </a:solidFill>
              </a:rPr>
              <a:t>Food Banks</a:t>
            </a:r>
            <a:endParaRPr lang="en-GB" dirty="0">
              <a:solidFill>
                <a:schemeClr val="bg1"/>
              </a:solidFill>
            </a:endParaRPr>
          </a:p>
        </p:txBody>
      </p:sp>
      <p:graphicFrame>
        <p:nvGraphicFramePr>
          <p:cNvPr id="2" name="Table 2">
            <a:extLst>
              <a:ext uri="{FF2B5EF4-FFF2-40B4-BE49-F238E27FC236}">
                <a16:creationId xmlns:a16="http://schemas.microsoft.com/office/drawing/2014/main" id="{496B2AB9-FD1F-466D-A2F0-344CFBF23A12}"/>
              </a:ext>
            </a:extLst>
          </p:cNvPr>
          <p:cNvGraphicFramePr>
            <a:graphicFrameLocks noGrp="1"/>
          </p:cNvGraphicFramePr>
          <p:nvPr>
            <p:extLst>
              <p:ext uri="{D42A27DB-BD31-4B8C-83A1-F6EECF244321}">
                <p14:modId xmlns:p14="http://schemas.microsoft.com/office/powerpoint/2010/main" val="1407493736"/>
              </p:ext>
            </p:extLst>
          </p:nvPr>
        </p:nvGraphicFramePr>
        <p:xfrm>
          <a:off x="493909" y="546146"/>
          <a:ext cx="5880193" cy="4340615"/>
        </p:xfrm>
        <a:graphic>
          <a:graphicData uri="http://schemas.openxmlformats.org/drawingml/2006/table">
            <a:tbl>
              <a:tblPr firstRow="1" bandRow="1">
                <a:tableStyleId>{C98665B7-6574-423E-A4B5-A6C020D860FF}</a:tableStyleId>
              </a:tblPr>
              <a:tblGrid>
                <a:gridCol w="2560996">
                  <a:extLst>
                    <a:ext uri="{9D8B030D-6E8A-4147-A177-3AD203B41FA5}">
                      <a16:colId xmlns:a16="http://schemas.microsoft.com/office/drawing/2014/main" val="2842465553"/>
                    </a:ext>
                  </a:extLst>
                </a:gridCol>
                <a:gridCol w="3319197">
                  <a:extLst>
                    <a:ext uri="{9D8B030D-6E8A-4147-A177-3AD203B41FA5}">
                      <a16:colId xmlns:a16="http://schemas.microsoft.com/office/drawing/2014/main" val="2393140794"/>
                    </a:ext>
                  </a:extLst>
                </a:gridCol>
              </a:tblGrid>
              <a:tr h="286775">
                <a:tc>
                  <a:txBody>
                    <a:bodyPr/>
                    <a:lstStyle/>
                    <a:p>
                      <a:r>
                        <a:rPr lang="en-US" sz="1000" b="1" dirty="0">
                          <a:solidFill>
                            <a:schemeClr val="bg1"/>
                          </a:solidFill>
                        </a:rPr>
                        <a:t>NORTH BELFAST</a:t>
                      </a:r>
                      <a:endParaRPr lang="en-GB" sz="1000" b="1"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tc>
                  <a:txBody>
                    <a:bodyPr/>
                    <a:lstStyle/>
                    <a:p>
                      <a:r>
                        <a:rPr lang="en-US" sz="1000" b="1" dirty="0">
                          <a:solidFill>
                            <a:schemeClr val="bg1"/>
                          </a:solidFill>
                        </a:rPr>
                        <a:t>SOUTH BELFAST</a:t>
                      </a:r>
                      <a:endParaRPr lang="en-GB" sz="1000" b="1"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1072852315"/>
                  </a:ext>
                </a:extLst>
              </a:tr>
              <a:tr h="1369648">
                <a:tc>
                  <a:txBody>
                    <a:bodyPr/>
                    <a:lstStyle/>
                    <a:p>
                      <a:r>
                        <a:rPr lang="en-GB" sz="1000" b="0" i="0" u="none" strike="noStrike" cap="none" baseline="0" dirty="0">
                          <a:solidFill>
                            <a:schemeClr val="bg1"/>
                          </a:solidFill>
                          <a:latin typeface="Arial"/>
                          <a:ea typeface="Arial"/>
                          <a:cs typeface="Arial"/>
                          <a:sym typeface="Arial"/>
                        </a:rPr>
                        <a:t>Immanuel Presbyterian Church</a:t>
                      </a:r>
                    </a:p>
                    <a:p>
                      <a:r>
                        <a:rPr lang="en-GB" sz="1000" b="0" i="0" u="none" strike="noStrike" cap="none" baseline="0" dirty="0">
                          <a:solidFill>
                            <a:schemeClr val="bg1"/>
                          </a:solidFill>
                          <a:latin typeface="Arial"/>
                          <a:ea typeface="Arial"/>
                          <a:cs typeface="Arial"/>
                          <a:sym typeface="Arial"/>
                        </a:rPr>
                        <a:t>35 Agnes Street</a:t>
                      </a:r>
                    </a:p>
                    <a:p>
                      <a:r>
                        <a:rPr lang="en-GB" sz="1000" b="0" i="0" u="none" strike="noStrike" cap="none" baseline="0" dirty="0">
                          <a:solidFill>
                            <a:schemeClr val="bg1"/>
                          </a:solidFill>
                          <a:latin typeface="Arial"/>
                          <a:ea typeface="Arial"/>
                          <a:cs typeface="Arial"/>
                          <a:sym typeface="Arial"/>
                        </a:rPr>
                        <a:t>BT13 1GG</a:t>
                      </a:r>
                    </a:p>
                    <a:p>
                      <a:r>
                        <a:rPr lang="en-GB" sz="1000" b="0" i="0" u="none" strike="noStrike" cap="none" baseline="0" dirty="0">
                          <a:solidFill>
                            <a:schemeClr val="bg1"/>
                          </a:solidFill>
                          <a:latin typeface="Arial"/>
                          <a:ea typeface="Arial"/>
                          <a:cs typeface="Arial"/>
                          <a:sym typeface="Arial"/>
                        </a:rPr>
                        <a:t>07902099840</a:t>
                      </a:r>
                    </a:p>
                    <a:p>
                      <a:r>
                        <a:rPr lang="en-GB" sz="1000" b="0" i="0" u="none" strike="noStrike" cap="none" baseline="0" dirty="0">
                          <a:solidFill>
                            <a:schemeClr val="bg1"/>
                          </a:solidFill>
                          <a:latin typeface="Arial"/>
                          <a:ea typeface="Arial"/>
                          <a:cs typeface="Arial"/>
                          <a:sym typeface="Arial"/>
                        </a:rPr>
                        <a:t>Monday 2pm-3:30pm</a:t>
                      </a:r>
                    </a:p>
                    <a:p>
                      <a:endParaRPr lang="en-GB" sz="1000" b="0" i="0" u="none" strike="noStrike" cap="none" baseline="0" dirty="0">
                        <a:solidFill>
                          <a:schemeClr val="bg1"/>
                        </a:solidFill>
                        <a:latin typeface="Arial"/>
                        <a:ea typeface="Arial"/>
                        <a:cs typeface="Arial"/>
                        <a:sym typeface="Arial"/>
                      </a:endParaRPr>
                    </a:p>
                    <a:p>
                      <a:r>
                        <a:rPr lang="en-GB" sz="1000" b="0" i="0" u="none" strike="noStrike" cap="none" baseline="0" dirty="0" err="1">
                          <a:solidFill>
                            <a:schemeClr val="bg1"/>
                          </a:solidFill>
                          <a:latin typeface="Arial"/>
                          <a:ea typeface="Arial"/>
                          <a:cs typeface="Arial"/>
                          <a:sym typeface="Arial"/>
                        </a:rPr>
                        <a:t>Ekenhead</a:t>
                      </a:r>
                      <a:r>
                        <a:rPr lang="en-GB" sz="1000" b="0" i="0" u="none" strike="noStrike" cap="none" baseline="0" dirty="0">
                          <a:solidFill>
                            <a:schemeClr val="bg1"/>
                          </a:solidFill>
                          <a:latin typeface="Arial"/>
                          <a:ea typeface="Arial"/>
                          <a:cs typeface="Arial"/>
                          <a:sym typeface="Arial"/>
                        </a:rPr>
                        <a:t> Halls</a:t>
                      </a:r>
                    </a:p>
                    <a:p>
                      <a:r>
                        <a:rPr lang="en-GB" sz="1000" b="0" i="0" u="none" strike="noStrike" cap="none" baseline="0" dirty="0">
                          <a:solidFill>
                            <a:schemeClr val="bg1"/>
                          </a:solidFill>
                          <a:latin typeface="Arial"/>
                          <a:ea typeface="Arial"/>
                          <a:cs typeface="Arial"/>
                          <a:sym typeface="Arial"/>
                        </a:rPr>
                        <a:t>19 North Circular Road</a:t>
                      </a:r>
                    </a:p>
                    <a:p>
                      <a:r>
                        <a:rPr lang="en-GB" sz="1000" b="0" i="0" u="none" strike="noStrike" cap="none" baseline="0" dirty="0">
                          <a:solidFill>
                            <a:schemeClr val="bg1"/>
                          </a:solidFill>
                          <a:latin typeface="Arial"/>
                          <a:ea typeface="Arial"/>
                          <a:cs typeface="Arial"/>
                          <a:sym typeface="Arial"/>
                        </a:rPr>
                        <a:t>BT15 5HB</a:t>
                      </a:r>
                    </a:p>
                    <a:p>
                      <a:r>
                        <a:rPr lang="en-GB" sz="1000" b="0" i="0" u="none" strike="noStrike" cap="none" baseline="0" dirty="0">
                          <a:solidFill>
                            <a:schemeClr val="bg1"/>
                          </a:solidFill>
                          <a:latin typeface="Arial"/>
                          <a:ea typeface="Arial"/>
                          <a:cs typeface="Arial"/>
                          <a:sym typeface="Arial"/>
                        </a:rPr>
                        <a:t>07902099840</a:t>
                      </a:r>
                    </a:p>
                    <a:p>
                      <a:r>
                        <a:rPr lang="en-GB" sz="1000" b="0" i="0" u="none" strike="noStrike" cap="none" baseline="0" dirty="0">
                          <a:solidFill>
                            <a:schemeClr val="bg1"/>
                          </a:solidFill>
                          <a:latin typeface="Arial"/>
                          <a:ea typeface="Arial"/>
                          <a:cs typeface="Arial"/>
                          <a:sym typeface="Arial"/>
                        </a:rPr>
                        <a:t>Tuesday 2.00pm - 4.00pm</a:t>
                      </a:r>
                    </a:p>
                    <a:p>
                      <a:r>
                        <a:rPr lang="en-GB" sz="1000" b="0" i="0" u="none" strike="noStrike" cap="none" baseline="0" dirty="0">
                          <a:solidFill>
                            <a:schemeClr val="bg1"/>
                          </a:solidFill>
                          <a:latin typeface="Arial"/>
                          <a:ea typeface="Arial"/>
                          <a:cs typeface="Arial"/>
                          <a:sym typeface="Arial"/>
                        </a:rPr>
                        <a:t>Thursday 6.30pm - 8.00pm</a:t>
                      </a:r>
                    </a:p>
                    <a:p>
                      <a:endParaRPr lang="en-GB" sz="1000" b="0" i="0" u="none" strike="noStrike" cap="none" baseline="0" dirty="0">
                        <a:solidFill>
                          <a:schemeClr val="bg1"/>
                        </a:solidFill>
                        <a:latin typeface="Arial"/>
                        <a:ea typeface="Arial"/>
                        <a:cs typeface="Arial"/>
                        <a:sym typeface="Arial"/>
                      </a:endParaRPr>
                    </a:p>
                    <a:p>
                      <a:r>
                        <a:rPr lang="en-GB" sz="1000" b="0" i="0" u="none" strike="noStrike" cap="none" baseline="0" dirty="0">
                          <a:solidFill>
                            <a:schemeClr val="bg1"/>
                          </a:solidFill>
                          <a:latin typeface="Arial"/>
                          <a:ea typeface="Arial"/>
                          <a:cs typeface="Arial"/>
                          <a:sym typeface="Arial"/>
                        </a:rPr>
                        <a:t>Unit 8</a:t>
                      </a:r>
                    </a:p>
                    <a:p>
                      <a:r>
                        <a:rPr lang="en-GB" sz="1000" b="0" i="0" u="none" strike="noStrike" cap="none" baseline="0" dirty="0">
                          <a:solidFill>
                            <a:schemeClr val="bg1"/>
                          </a:solidFill>
                          <a:latin typeface="Arial"/>
                          <a:ea typeface="Arial"/>
                          <a:cs typeface="Arial"/>
                          <a:sym typeface="Arial"/>
                        </a:rPr>
                        <a:t>2 West Bank Road</a:t>
                      </a:r>
                    </a:p>
                    <a:p>
                      <a:r>
                        <a:rPr lang="en-GB" sz="1000" b="0" i="0" u="none" strike="noStrike" cap="none" baseline="0" dirty="0">
                          <a:solidFill>
                            <a:schemeClr val="bg1"/>
                          </a:solidFill>
                          <a:latin typeface="Arial"/>
                          <a:ea typeface="Arial"/>
                          <a:cs typeface="Arial"/>
                          <a:sym typeface="Arial"/>
                        </a:rPr>
                        <a:t>BELFAST BT3 9JL</a:t>
                      </a:r>
                    </a:p>
                    <a:p>
                      <a:r>
                        <a:rPr lang="en-GB" sz="1000" b="0" i="0" u="none" strike="noStrike" cap="none" baseline="0" dirty="0">
                          <a:solidFill>
                            <a:schemeClr val="bg1"/>
                          </a:solidFill>
                          <a:latin typeface="Arial"/>
                          <a:ea typeface="Arial"/>
                          <a:cs typeface="Arial"/>
                          <a:sym typeface="Arial"/>
                        </a:rPr>
                        <a:t>(</a:t>
                      </a:r>
                      <a:r>
                        <a:rPr lang="en-GB" sz="1000" b="0" i="0" u="none" strike="noStrike" cap="none" baseline="0" dirty="0" err="1">
                          <a:solidFill>
                            <a:schemeClr val="bg1"/>
                          </a:solidFill>
                          <a:latin typeface="Arial"/>
                          <a:ea typeface="Arial"/>
                          <a:cs typeface="Arial"/>
                          <a:sym typeface="Arial"/>
                        </a:rPr>
                        <a:t>Duncrue</a:t>
                      </a:r>
                      <a:r>
                        <a:rPr lang="en-GB" sz="1000" b="0" i="0" u="none" strike="noStrike" cap="none" baseline="0" dirty="0">
                          <a:solidFill>
                            <a:schemeClr val="bg1"/>
                          </a:solidFill>
                          <a:latin typeface="Arial"/>
                          <a:ea typeface="Arial"/>
                          <a:cs typeface="Arial"/>
                          <a:sym typeface="Arial"/>
                        </a:rPr>
                        <a:t> Industrial Estate)</a:t>
                      </a:r>
                    </a:p>
                    <a:p>
                      <a:r>
                        <a:rPr lang="en-GB" sz="1000" b="0" i="0" u="none" strike="noStrike" cap="none" baseline="0" dirty="0">
                          <a:solidFill>
                            <a:schemeClr val="bg1"/>
                          </a:solidFill>
                          <a:latin typeface="Arial"/>
                          <a:ea typeface="Arial"/>
                          <a:cs typeface="Arial"/>
                          <a:sym typeface="Arial"/>
                        </a:rPr>
                        <a:t>info@northbelfast.foodbank.org.uk</a:t>
                      </a:r>
                    </a:p>
                    <a:p>
                      <a:endParaRPr lang="en-GB" sz="1000" b="0" i="0" u="none" strike="noStrike" cap="none" baseline="0" dirty="0">
                        <a:solidFill>
                          <a:schemeClr val="bg1"/>
                        </a:solidFill>
                        <a:latin typeface="Arial"/>
                        <a:ea typeface="Arial"/>
                        <a:cs typeface="Arial"/>
                        <a:sym typeface="Arial"/>
                      </a:endParaRPr>
                    </a:p>
                    <a:p>
                      <a:r>
                        <a:rPr lang="en-GB" sz="1000" b="0" i="0" u="none" strike="noStrike" cap="none" baseline="0" dirty="0">
                          <a:solidFill>
                            <a:schemeClr val="bg1"/>
                          </a:solidFill>
                          <a:latin typeface="Arial"/>
                          <a:ea typeface="Arial"/>
                          <a:cs typeface="Arial"/>
                          <a:sym typeface="Arial"/>
                        </a:rPr>
                        <a:t>Newtownabbey</a:t>
                      </a:r>
                    </a:p>
                    <a:p>
                      <a:r>
                        <a:rPr lang="en-GB" sz="1000" b="0" i="0" u="none" strike="noStrike" cap="none" baseline="0" dirty="0">
                          <a:solidFill>
                            <a:schemeClr val="bg1"/>
                          </a:solidFill>
                          <a:latin typeface="Arial"/>
                          <a:ea typeface="Arial"/>
                          <a:cs typeface="Arial"/>
                          <a:sym typeface="Arial"/>
                        </a:rPr>
                        <a:t>258 </a:t>
                      </a:r>
                      <a:r>
                        <a:rPr lang="en-GB" sz="1000" b="0" i="0" u="none" strike="noStrike" cap="none" baseline="0" dirty="0" err="1">
                          <a:solidFill>
                            <a:schemeClr val="bg1"/>
                          </a:solidFill>
                          <a:latin typeface="Arial"/>
                          <a:ea typeface="Arial"/>
                          <a:cs typeface="Arial"/>
                          <a:sym typeface="Arial"/>
                        </a:rPr>
                        <a:t>Carnmoney</a:t>
                      </a:r>
                      <a:r>
                        <a:rPr lang="en-GB" sz="1000" b="0" i="0" u="none" strike="noStrike" cap="none" baseline="0" dirty="0">
                          <a:solidFill>
                            <a:schemeClr val="bg1"/>
                          </a:solidFill>
                          <a:latin typeface="Arial"/>
                          <a:ea typeface="Arial"/>
                          <a:cs typeface="Arial"/>
                          <a:sym typeface="Arial"/>
                        </a:rPr>
                        <a:t> Road</a:t>
                      </a:r>
                    </a:p>
                    <a:p>
                      <a:r>
                        <a:rPr lang="en-GB" sz="1000" b="0" i="0" u="none" strike="noStrike" cap="none" baseline="0" dirty="0">
                          <a:solidFill>
                            <a:schemeClr val="bg1"/>
                          </a:solidFill>
                          <a:latin typeface="Arial"/>
                          <a:ea typeface="Arial"/>
                          <a:cs typeface="Arial"/>
                          <a:sym typeface="Arial"/>
                        </a:rPr>
                        <a:t>BT36 6JZ</a:t>
                      </a:r>
                    </a:p>
                    <a:p>
                      <a:endParaRPr lang="en-GB" sz="1000" b="0" i="0" u="none" strike="noStrike" cap="none" baseline="0" dirty="0">
                        <a:solidFill>
                          <a:schemeClr val="bg1"/>
                        </a:solidFill>
                        <a:latin typeface="Arial"/>
                        <a:ea typeface="Arial"/>
                        <a:cs typeface="Arial"/>
                        <a:sym typeface="Arial"/>
                      </a:endParaRPr>
                    </a:p>
                    <a:p>
                      <a:r>
                        <a:rPr lang="en-GB" sz="1000" b="0" i="0" u="none" strike="noStrike" cap="none" baseline="0" dirty="0" err="1">
                          <a:solidFill>
                            <a:schemeClr val="bg1"/>
                          </a:solidFill>
                          <a:latin typeface="Arial"/>
                          <a:ea typeface="Arial"/>
                          <a:cs typeface="Arial"/>
                          <a:sym typeface="Arial"/>
                        </a:rPr>
                        <a:t>Wolfhill</a:t>
                      </a:r>
                      <a:r>
                        <a:rPr lang="en-GB" sz="1000" b="0" i="0" u="none" strike="noStrike" cap="none" baseline="0" dirty="0">
                          <a:solidFill>
                            <a:schemeClr val="bg1"/>
                          </a:solidFill>
                          <a:latin typeface="Arial"/>
                          <a:ea typeface="Arial"/>
                          <a:cs typeface="Arial"/>
                          <a:sym typeface="Arial"/>
                        </a:rPr>
                        <a:t> Centre Foodbank</a:t>
                      </a:r>
                    </a:p>
                    <a:p>
                      <a:r>
                        <a:rPr lang="en-GB" sz="1000" b="0" i="0" u="none" strike="noStrike" cap="none" baseline="0" dirty="0">
                          <a:solidFill>
                            <a:schemeClr val="bg1"/>
                          </a:solidFill>
                          <a:latin typeface="Arial"/>
                          <a:ea typeface="Arial"/>
                          <a:cs typeface="Arial"/>
                          <a:sym typeface="Arial"/>
                        </a:rPr>
                        <a:t>148 </a:t>
                      </a:r>
                      <a:r>
                        <a:rPr lang="en-GB" sz="1000" b="0" i="0" u="none" strike="noStrike" cap="none" baseline="0" dirty="0" err="1">
                          <a:solidFill>
                            <a:schemeClr val="bg1"/>
                          </a:solidFill>
                          <a:latin typeface="Arial"/>
                          <a:ea typeface="Arial"/>
                          <a:cs typeface="Arial"/>
                          <a:sym typeface="Arial"/>
                        </a:rPr>
                        <a:t>Ligoneil</a:t>
                      </a:r>
                      <a:r>
                        <a:rPr lang="en-GB" sz="1000" b="0" i="0" u="none" strike="noStrike" cap="none" baseline="0" dirty="0">
                          <a:solidFill>
                            <a:schemeClr val="bg1"/>
                          </a:solidFill>
                          <a:latin typeface="Arial"/>
                          <a:ea typeface="Arial"/>
                          <a:cs typeface="Arial"/>
                          <a:sym typeface="Arial"/>
                        </a:rPr>
                        <a:t> Road</a:t>
                      </a:r>
                    </a:p>
                    <a:p>
                      <a:r>
                        <a:rPr lang="en-GB" sz="1000" b="0" i="0" u="none" strike="noStrike" cap="none" baseline="0" dirty="0">
                          <a:solidFill>
                            <a:schemeClr val="bg1"/>
                          </a:solidFill>
                          <a:latin typeface="Arial"/>
                          <a:ea typeface="Arial"/>
                          <a:cs typeface="Arial"/>
                          <a:sym typeface="Arial"/>
                        </a:rPr>
                        <a:t>BT14 8DT</a:t>
                      </a:r>
                      <a:endParaRPr lang="en-GB" sz="1000" b="0"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r>
                        <a:rPr lang="en-US" sz="1000" dirty="0">
                          <a:solidFill>
                            <a:schemeClr val="bg1"/>
                          </a:solidFill>
                        </a:rPr>
                        <a:t>Mornington Community Project</a:t>
                      </a:r>
                    </a:p>
                    <a:p>
                      <a:r>
                        <a:rPr lang="en-US" sz="1000" dirty="0">
                          <a:solidFill>
                            <a:schemeClr val="bg1"/>
                          </a:solidFill>
                        </a:rPr>
                        <a:t>117 Ormeau Road</a:t>
                      </a:r>
                    </a:p>
                    <a:p>
                      <a:r>
                        <a:rPr lang="en-US" sz="1000" dirty="0">
                          <a:solidFill>
                            <a:schemeClr val="bg1"/>
                          </a:solidFill>
                        </a:rPr>
                        <a:t>BT7 1SH</a:t>
                      </a:r>
                    </a:p>
                    <a:p>
                      <a:endParaRPr lang="en-US" sz="1000" dirty="0">
                        <a:solidFill>
                          <a:schemeClr val="bg1"/>
                        </a:solidFill>
                      </a:endParaRPr>
                    </a:p>
                    <a:p>
                      <a:r>
                        <a:rPr lang="en-US" sz="1000" dirty="0">
                          <a:solidFill>
                            <a:schemeClr val="bg1"/>
                          </a:solidFill>
                        </a:rPr>
                        <a:t>Friendship House</a:t>
                      </a:r>
                    </a:p>
                    <a:p>
                      <a:r>
                        <a:rPr lang="en-US" sz="1000" dirty="0">
                          <a:solidFill>
                            <a:schemeClr val="bg1"/>
                          </a:solidFill>
                        </a:rPr>
                        <a:t>1-5 Blythe Street</a:t>
                      </a:r>
                    </a:p>
                    <a:p>
                      <a:r>
                        <a:rPr lang="en-US" sz="1000" dirty="0">
                          <a:solidFill>
                            <a:schemeClr val="bg1"/>
                          </a:solidFill>
                        </a:rPr>
                        <a:t>BT12 5HU</a:t>
                      </a:r>
                    </a:p>
                    <a:p>
                      <a:endParaRPr lang="en-US" sz="1000" dirty="0">
                        <a:solidFill>
                          <a:schemeClr val="bg1"/>
                        </a:solidFill>
                      </a:endParaRPr>
                    </a:p>
                    <a:p>
                      <a:r>
                        <a:rPr lang="en-US" sz="1000" dirty="0">
                          <a:solidFill>
                            <a:schemeClr val="bg1"/>
                          </a:solidFill>
                        </a:rPr>
                        <a:t>Common Grounds Cafe</a:t>
                      </a:r>
                    </a:p>
                    <a:p>
                      <a:r>
                        <a:rPr lang="en-US" sz="1000" dirty="0">
                          <a:solidFill>
                            <a:schemeClr val="bg1"/>
                          </a:solidFill>
                        </a:rPr>
                        <a:t>12-24 University Avenue</a:t>
                      </a:r>
                    </a:p>
                    <a:p>
                      <a:r>
                        <a:rPr lang="en-US" sz="1000" dirty="0">
                          <a:solidFill>
                            <a:schemeClr val="bg1"/>
                          </a:solidFill>
                        </a:rPr>
                        <a:t>BT7 1GY</a:t>
                      </a:r>
                    </a:p>
                    <a:p>
                      <a:endParaRPr lang="en-US" sz="1000" dirty="0">
                        <a:solidFill>
                          <a:schemeClr val="bg1"/>
                        </a:solidFill>
                      </a:endParaRPr>
                    </a:p>
                    <a:p>
                      <a:r>
                        <a:rPr lang="en-US" sz="1000" dirty="0">
                          <a:solidFill>
                            <a:schemeClr val="bg1"/>
                          </a:solidFill>
                        </a:rPr>
                        <a:t>Foodbank Warehouse</a:t>
                      </a:r>
                    </a:p>
                    <a:p>
                      <a:r>
                        <a:rPr lang="en-US" sz="1000" dirty="0">
                          <a:solidFill>
                            <a:schemeClr val="bg1"/>
                          </a:solidFill>
                        </a:rPr>
                        <a:t>Unit 4 Radiant Works</a:t>
                      </a:r>
                    </a:p>
                    <a:p>
                      <a:r>
                        <a:rPr lang="en-US" sz="1000" dirty="0">
                          <a:solidFill>
                            <a:schemeClr val="bg1"/>
                          </a:solidFill>
                        </a:rPr>
                        <a:t>23 </a:t>
                      </a:r>
                      <a:r>
                        <a:rPr lang="en-US" sz="1000" dirty="0" err="1">
                          <a:solidFill>
                            <a:schemeClr val="bg1"/>
                          </a:solidFill>
                        </a:rPr>
                        <a:t>Sunwich</a:t>
                      </a:r>
                      <a:r>
                        <a:rPr lang="en-US" sz="1000" dirty="0">
                          <a:solidFill>
                            <a:schemeClr val="bg1"/>
                          </a:solidFill>
                        </a:rPr>
                        <a:t> Street</a:t>
                      </a:r>
                    </a:p>
                    <a:p>
                      <a:r>
                        <a:rPr lang="en-US" sz="1000" dirty="0">
                          <a:solidFill>
                            <a:schemeClr val="bg1"/>
                          </a:solidFill>
                        </a:rPr>
                        <a:t>Belfast</a:t>
                      </a:r>
                    </a:p>
                    <a:p>
                      <a:r>
                        <a:rPr lang="en-US" sz="1000" dirty="0">
                          <a:solidFill>
                            <a:schemeClr val="bg1"/>
                          </a:solidFill>
                        </a:rPr>
                        <a:t>BT6 8JT</a:t>
                      </a:r>
                    </a:p>
                    <a:p>
                      <a:endParaRPr lang="en-US" sz="1000" dirty="0">
                        <a:solidFill>
                          <a:schemeClr val="bg1"/>
                        </a:solidFill>
                      </a:endParaRPr>
                    </a:p>
                    <a:p>
                      <a:r>
                        <a:rPr lang="en-US" sz="1000" dirty="0">
                          <a:solidFill>
                            <a:schemeClr val="bg1"/>
                          </a:solidFill>
                        </a:rPr>
                        <a:t>Belvoir House</a:t>
                      </a:r>
                    </a:p>
                    <a:p>
                      <a:r>
                        <a:rPr lang="en-US" sz="1000" dirty="0">
                          <a:solidFill>
                            <a:schemeClr val="bg1"/>
                          </a:solidFill>
                        </a:rPr>
                        <a:t>8 </a:t>
                      </a:r>
                      <a:r>
                        <a:rPr lang="en-US" sz="1000" dirty="0" err="1">
                          <a:solidFill>
                            <a:schemeClr val="bg1"/>
                          </a:solidFill>
                        </a:rPr>
                        <a:t>Drumart</a:t>
                      </a:r>
                      <a:r>
                        <a:rPr lang="en-US" sz="1000" dirty="0">
                          <a:solidFill>
                            <a:schemeClr val="bg1"/>
                          </a:solidFill>
                        </a:rPr>
                        <a:t> Square</a:t>
                      </a:r>
                    </a:p>
                    <a:p>
                      <a:r>
                        <a:rPr lang="en-US" sz="1000" dirty="0">
                          <a:solidFill>
                            <a:schemeClr val="bg1"/>
                          </a:solidFill>
                        </a:rPr>
                        <a:t>Belfast</a:t>
                      </a:r>
                    </a:p>
                    <a:p>
                      <a:r>
                        <a:rPr lang="en-US" sz="1000" dirty="0">
                          <a:solidFill>
                            <a:schemeClr val="bg1"/>
                          </a:solidFill>
                        </a:rPr>
                        <a:t>BT8 7EY</a:t>
                      </a:r>
                    </a:p>
                    <a:p>
                      <a:endParaRPr lang="en-US" sz="1000" dirty="0">
                        <a:solidFill>
                          <a:schemeClr val="bg1"/>
                        </a:solidFill>
                      </a:endParaRPr>
                    </a:p>
                    <a:p>
                      <a:r>
                        <a:rPr lang="en-US" sz="1000" dirty="0">
                          <a:solidFill>
                            <a:schemeClr val="bg1"/>
                          </a:solidFill>
                        </a:rPr>
                        <a:t>07743 332489</a:t>
                      </a:r>
                    </a:p>
                    <a:p>
                      <a:r>
                        <a:rPr lang="en-US" sz="1000" dirty="0">
                          <a:solidFill>
                            <a:schemeClr val="bg1"/>
                          </a:solidFill>
                        </a:rPr>
                        <a:t>info@southbelfast</a:t>
                      </a:r>
                      <a:r>
                        <a:rPr lang="en-US" sz="1000" dirty="0">
                          <a:solidFill>
                            <a:srgbClr val="2185C5"/>
                          </a:solidFill>
                        </a:rPr>
                        <a:t>.foodbank.org.uk</a:t>
                      </a:r>
                      <a:endParaRPr lang="en-GB" sz="1000"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1117904482"/>
                  </a:ext>
                </a:extLst>
              </a:tr>
            </a:tbl>
          </a:graphicData>
        </a:graphic>
      </p:graphicFrame>
      <p:pic>
        <p:nvPicPr>
          <p:cNvPr id="4" name="Picture 3">
            <a:extLst>
              <a:ext uri="{FF2B5EF4-FFF2-40B4-BE49-F238E27FC236}">
                <a16:creationId xmlns:a16="http://schemas.microsoft.com/office/drawing/2014/main" id="{CC5E1E76-A6B2-4012-8B59-57F7D72E5264}"/>
              </a:ext>
            </a:extLst>
          </p:cNvPr>
          <p:cNvPicPr>
            <a:picLocks noChangeAspect="1"/>
          </p:cNvPicPr>
          <p:nvPr/>
        </p:nvPicPr>
        <p:blipFill>
          <a:blip r:embed="rId3"/>
          <a:stretch>
            <a:fillRect/>
          </a:stretch>
        </p:blipFill>
        <p:spPr>
          <a:xfrm>
            <a:off x="5313607" y="1689839"/>
            <a:ext cx="3650183" cy="20532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798576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6" name="TextBox 5">
            <a:extLst>
              <a:ext uri="{FF2B5EF4-FFF2-40B4-BE49-F238E27FC236}">
                <a16:creationId xmlns:a16="http://schemas.microsoft.com/office/drawing/2014/main" id="{F238ADAD-C8B8-4817-BDDB-356BDDB0FB67}"/>
              </a:ext>
            </a:extLst>
          </p:cNvPr>
          <p:cNvSpPr txBox="1"/>
          <p:nvPr/>
        </p:nvSpPr>
        <p:spPr>
          <a:xfrm>
            <a:off x="493909" y="131868"/>
            <a:ext cx="8469881" cy="615553"/>
          </a:xfrm>
          <a:prstGeom prst="rect">
            <a:avLst/>
          </a:prstGeom>
          <a:noFill/>
        </p:spPr>
        <p:txBody>
          <a:bodyPr wrap="square" rtlCol="0">
            <a:spAutoFit/>
          </a:bodyPr>
          <a:lstStyle/>
          <a:p>
            <a:pPr algn="r"/>
            <a:r>
              <a:rPr lang="en-US" sz="2000" dirty="0">
                <a:solidFill>
                  <a:schemeClr val="bg1"/>
                </a:solidFill>
              </a:rPr>
              <a:t>Advice Services</a:t>
            </a:r>
          </a:p>
          <a:p>
            <a:pPr algn="r"/>
            <a:r>
              <a:rPr lang="en-US" dirty="0">
                <a:solidFill>
                  <a:schemeClr val="bg1"/>
                </a:solidFill>
              </a:rPr>
              <a:t>Food Banks</a:t>
            </a:r>
            <a:endParaRPr lang="en-GB" dirty="0">
              <a:solidFill>
                <a:schemeClr val="bg1"/>
              </a:solidFill>
            </a:endParaRPr>
          </a:p>
        </p:txBody>
      </p:sp>
      <p:graphicFrame>
        <p:nvGraphicFramePr>
          <p:cNvPr id="2" name="Table 2">
            <a:extLst>
              <a:ext uri="{FF2B5EF4-FFF2-40B4-BE49-F238E27FC236}">
                <a16:creationId xmlns:a16="http://schemas.microsoft.com/office/drawing/2014/main" id="{496B2AB9-FD1F-466D-A2F0-344CFBF23A12}"/>
              </a:ext>
            </a:extLst>
          </p:cNvPr>
          <p:cNvGraphicFramePr>
            <a:graphicFrameLocks noGrp="1"/>
          </p:cNvGraphicFramePr>
          <p:nvPr>
            <p:extLst>
              <p:ext uri="{D42A27DB-BD31-4B8C-83A1-F6EECF244321}">
                <p14:modId xmlns:p14="http://schemas.microsoft.com/office/powerpoint/2010/main" val="981136601"/>
              </p:ext>
            </p:extLst>
          </p:nvPr>
        </p:nvGraphicFramePr>
        <p:xfrm>
          <a:off x="493909" y="546146"/>
          <a:ext cx="5880193" cy="3426215"/>
        </p:xfrm>
        <a:graphic>
          <a:graphicData uri="http://schemas.openxmlformats.org/drawingml/2006/table">
            <a:tbl>
              <a:tblPr firstRow="1" bandRow="1">
                <a:tableStyleId>{C98665B7-6574-423E-A4B5-A6C020D860FF}</a:tableStyleId>
              </a:tblPr>
              <a:tblGrid>
                <a:gridCol w="2560996">
                  <a:extLst>
                    <a:ext uri="{9D8B030D-6E8A-4147-A177-3AD203B41FA5}">
                      <a16:colId xmlns:a16="http://schemas.microsoft.com/office/drawing/2014/main" val="2842465553"/>
                    </a:ext>
                  </a:extLst>
                </a:gridCol>
                <a:gridCol w="3319197">
                  <a:extLst>
                    <a:ext uri="{9D8B030D-6E8A-4147-A177-3AD203B41FA5}">
                      <a16:colId xmlns:a16="http://schemas.microsoft.com/office/drawing/2014/main" val="2393140794"/>
                    </a:ext>
                  </a:extLst>
                </a:gridCol>
              </a:tblGrid>
              <a:tr h="286775">
                <a:tc>
                  <a:txBody>
                    <a:bodyPr/>
                    <a:lstStyle/>
                    <a:p>
                      <a:r>
                        <a:rPr lang="en-US" sz="1000" b="1" dirty="0">
                          <a:solidFill>
                            <a:schemeClr val="bg1"/>
                          </a:solidFill>
                        </a:rPr>
                        <a:t>EAST BELFAST</a:t>
                      </a:r>
                      <a:endParaRPr lang="en-GB" sz="1000" b="1"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tc>
                  <a:txBody>
                    <a:bodyPr/>
                    <a:lstStyle/>
                    <a:p>
                      <a:r>
                        <a:rPr lang="en-US" sz="1000" b="1" dirty="0">
                          <a:solidFill>
                            <a:schemeClr val="bg1"/>
                          </a:solidFill>
                        </a:rPr>
                        <a:t>WEST BELFAST</a:t>
                      </a:r>
                      <a:endParaRPr lang="en-GB" sz="1000" b="1"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1072852315"/>
                  </a:ext>
                </a:extLst>
              </a:tr>
              <a:tr h="1369648">
                <a:tc>
                  <a:txBody>
                    <a:bodyPr/>
                    <a:lstStyle/>
                    <a:p>
                      <a:r>
                        <a:rPr lang="en-GB" sz="1000" b="0" i="0" u="none" strike="noStrike" cap="none" baseline="0" dirty="0" err="1">
                          <a:solidFill>
                            <a:schemeClr val="bg1"/>
                          </a:solidFill>
                          <a:latin typeface="Arial"/>
                          <a:ea typeface="Arial"/>
                          <a:cs typeface="Arial"/>
                          <a:sym typeface="Arial"/>
                        </a:rPr>
                        <a:t>Foodstore</a:t>
                      </a:r>
                      <a:endParaRPr lang="en-GB" sz="1000" b="0" i="0" u="none" strike="noStrike" cap="none" baseline="0" dirty="0">
                        <a:solidFill>
                          <a:schemeClr val="bg1"/>
                        </a:solidFill>
                        <a:latin typeface="Arial"/>
                        <a:ea typeface="Arial"/>
                        <a:cs typeface="Arial"/>
                        <a:sym typeface="Arial"/>
                      </a:endParaRPr>
                    </a:p>
                    <a:p>
                      <a:r>
                        <a:rPr lang="en-GB" sz="1000" b="0" i="0" u="none" strike="noStrike" cap="none" baseline="0" dirty="0">
                          <a:solidFill>
                            <a:schemeClr val="bg1"/>
                          </a:solidFill>
                          <a:latin typeface="Arial"/>
                          <a:ea typeface="Arial"/>
                          <a:cs typeface="Arial"/>
                          <a:sym typeface="Arial"/>
                        </a:rPr>
                        <a:t>15 Park Road</a:t>
                      </a:r>
                    </a:p>
                    <a:p>
                      <a:r>
                        <a:rPr lang="en-GB" sz="1000" b="0" i="0" u="none" strike="noStrike" cap="none" baseline="0" dirty="0">
                          <a:solidFill>
                            <a:schemeClr val="bg1"/>
                          </a:solidFill>
                          <a:latin typeface="Arial"/>
                          <a:ea typeface="Arial"/>
                          <a:cs typeface="Arial"/>
                          <a:sym typeface="Arial"/>
                        </a:rPr>
                        <a:t>BT7 2FU</a:t>
                      </a:r>
                    </a:p>
                    <a:p>
                      <a:endParaRPr lang="en-GB" sz="1000" b="0" i="0" u="none" strike="noStrike" cap="none" baseline="0" dirty="0">
                        <a:solidFill>
                          <a:schemeClr val="bg1"/>
                        </a:solidFill>
                        <a:latin typeface="Arial"/>
                        <a:ea typeface="Arial"/>
                        <a:cs typeface="Arial"/>
                        <a:sym typeface="Arial"/>
                      </a:endParaRPr>
                    </a:p>
                    <a:p>
                      <a:r>
                        <a:rPr lang="en-GB" sz="1000" b="0" i="0" u="none" strike="noStrike" cap="none" baseline="0" dirty="0">
                          <a:solidFill>
                            <a:schemeClr val="bg1"/>
                          </a:solidFill>
                          <a:latin typeface="Arial"/>
                          <a:ea typeface="Arial"/>
                          <a:cs typeface="Arial"/>
                          <a:sym typeface="Arial"/>
                        </a:rPr>
                        <a:t>Dundonald Foodbank</a:t>
                      </a:r>
                    </a:p>
                    <a:p>
                      <a:r>
                        <a:rPr lang="en-GB" sz="1000" b="0" i="0" u="none" strike="noStrike" cap="none" baseline="0" dirty="0">
                          <a:solidFill>
                            <a:schemeClr val="bg1"/>
                          </a:solidFill>
                          <a:latin typeface="Arial"/>
                          <a:ea typeface="Arial"/>
                          <a:cs typeface="Arial"/>
                          <a:sym typeface="Arial"/>
                        </a:rPr>
                        <a:t>971 Upper Newtownards Road</a:t>
                      </a:r>
                    </a:p>
                    <a:p>
                      <a:r>
                        <a:rPr lang="en-GB" sz="1000" b="0" i="0" u="none" strike="noStrike" cap="none" baseline="0" dirty="0">
                          <a:solidFill>
                            <a:schemeClr val="bg1"/>
                          </a:solidFill>
                          <a:latin typeface="Arial"/>
                          <a:ea typeface="Arial"/>
                          <a:cs typeface="Arial"/>
                          <a:sym typeface="Arial"/>
                        </a:rPr>
                        <a:t>BT16 1RL</a:t>
                      </a:r>
                    </a:p>
                    <a:p>
                      <a:r>
                        <a:rPr lang="en-GB" sz="1000" b="0" i="0" u="none" strike="noStrike" cap="none" baseline="0" dirty="0">
                          <a:solidFill>
                            <a:schemeClr val="bg1"/>
                          </a:solidFill>
                          <a:latin typeface="Arial"/>
                          <a:ea typeface="Arial"/>
                          <a:cs typeface="Arial"/>
                          <a:sym typeface="Arial"/>
                        </a:rPr>
                        <a:t>02895 435310</a:t>
                      </a:r>
                    </a:p>
                    <a:p>
                      <a:r>
                        <a:rPr lang="en-GB" sz="1000" b="0" i="0" u="none" strike="noStrike" cap="none" baseline="0" dirty="0">
                          <a:solidFill>
                            <a:schemeClr val="bg1"/>
                          </a:solidFill>
                          <a:latin typeface="Arial"/>
                          <a:ea typeface="Arial"/>
                          <a:cs typeface="Arial"/>
                          <a:sym typeface="Arial"/>
                        </a:rPr>
                        <a:t>07514 213900</a:t>
                      </a:r>
                    </a:p>
                    <a:p>
                      <a:r>
                        <a:rPr lang="en-GB" sz="1000" b="0" i="0" u="none" strike="noStrike" cap="none" baseline="0" dirty="0">
                          <a:solidFill>
                            <a:schemeClr val="bg1"/>
                          </a:solidFill>
                          <a:latin typeface="Arial"/>
                          <a:ea typeface="Arial"/>
                          <a:cs typeface="Arial"/>
                          <a:sym typeface="Arial"/>
                        </a:rPr>
                        <a:t>info@dundonald.foodbank.org.uk</a:t>
                      </a:r>
                    </a:p>
                    <a:p>
                      <a:r>
                        <a:rPr lang="en-GB" sz="1000" b="0" i="0" u="none" strike="noStrike" cap="none" baseline="0" dirty="0">
                          <a:solidFill>
                            <a:schemeClr val="bg1"/>
                          </a:solidFill>
                          <a:latin typeface="Arial"/>
                          <a:ea typeface="Arial"/>
                          <a:cs typeface="Arial"/>
                          <a:sym typeface="Arial"/>
                        </a:rPr>
                        <a:t>Mon, Wed, Fri 9am-12pm</a:t>
                      </a:r>
                    </a:p>
                    <a:p>
                      <a:endParaRPr lang="en-GB" sz="1000" b="0" i="0" u="none" strike="noStrike" cap="none" baseline="0" dirty="0">
                        <a:solidFill>
                          <a:schemeClr val="bg1"/>
                        </a:solidFill>
                        <a:latin typeface="Arial"/>
                        <a:ea typeface="Arial"/>
                        <a:cs typeface="Arial"/>
                        <a:sym typeface="Arial"/>
                      </a:endParaRPr>
                    </a:p>
                    <a:p>
                      <a:r>
                        <a:rPr lang="en-GB" sz="1000" b="0" i="0" u="none" strike="noStrike" cap="none" baseline="0" dirty="0">
                          <a:solidFill>
                            <a:schemeClr val="bg1"/>
                          </a:solidFill>
                          <a:latin typeface="Arial"/>
                          <a:ea typeface="Arial"/>
                          <a:cs typeface="Arial"/>
                          <a:sym typeface="Arial"/>
                        </a:rPr>
                        <a:t>The Larder Foodbank East Belfast</a:t>
                      </a:r>
                    </a:p>
                    <a:p>
                      <a:r>
                        <a:rPr lang="en-GB" sz="1000" b="0" i="0" u="none" strike="noStrike" cap="none" baseline="0" dirty="0">
                          <a:solidFill>
                            <a:schemeClr val="bg1"/>
                          </a:solidFill>
                          <a:latin typeface="Arial"/>
                          <a:ea typeface="Arial"/>
                          <a:cs typeface="Arial"/>
                          <a:sym typeface="Arial"/>
                        </a:rPr>
                        <a:t>St Christopher's Church</a:t>
                      </a:r>
                    </a:p>
                    <a:p>
                      <a:r>
                        <a:rPr lang="en-GB" sz="1000" b="0" i="0" u="none" strike="noStrike" cap="none" baseline="0" dirty="0">
                          <a:solidFill>
                            <a:schemeClr val="bg1"/>
                          </a:solidFill>
                          <a:latin typeface="Arial"/>
                          <a:ea typeface="Arial"/>
                          <a:cs typeface="Arial"/>
                          <a:sym typeface="Arial"/>
                        </a:rPr>
                        <a:t>70 Mersey Street</a:t>
                      </a:r>
                    </a:p>
                    <a:p>
                      <a:r>
                        <a:rPr lang="en-GB" sz="1000" b="0" i="0" u="none" strike="noStrike" cap="none" baseline="0" dirty="0">
                          <a:solidFill>
                            <a:schemeClr val="bg1"/>
                          </a:solidFill>
                          <a:latin typeface="Arial"/>
                          <a:ea typeface="Arial"/>
                          <a:cs typeface="Arial"/>
                          <a:sym typeface="Arial"/>
                        </a:rPr>
                        <a:t>BT4 1EJ</a:t>
                      </a:r>
                    </a:p>
                    <a:p>
                      <a:endParaRPr lang="en-GB" sz="1000" b="0" i="0" u="none" strike="noStrike" cap="none" baseline="0" dirty="0">
                        <a:solidFill>
                          <a:schemeClr val="bg1"/>
                        </a:solidFill>
                        <a:latin typeface="Arial"/>
                        <a:ea typeface="Arial"/>
                        <a:cs typeface="Arial"/>
                        <a:sym typeface="Arial"/>
                      </a:endParaRPr>
                    </a:p>
                    <a:p>
                      <a:r>
                        <a:rPr lang="en-GB" sz="1000" b="0" i="0" u="none" strike="noStrike" cap="none" baseline="0" dirty="0">
                          <a:solidFill>
                            <a:schemeClr val="bg1"/>
                          </a:solidFill>
                          <a:latin typeface="Arial"/>
                          <a:ea typeface="Arial"/>
                          <a:cs typeface="Arial"/>
                          <a:sym typeface="Arial"/>
                        </a:rPr>
                        <a:t>Willowfield Church </a:t>
                      </a:r>
                      <a:r>
                        <a:rPr lang="en-GB" sz="1000" b="0" i="0" u="none" strike="noStrike" cap="none" baseline="0" dirty="0" err="1">
                          <a:solidFill>
                            <a:schemeClr val="bg1"/>
                          </a:solidFill>
                          <a:latin typeface="Arial"/>
                          <a:ea typeface="Arial"/>
                          <a:cs typeface="Arial"/>
                          <a:sym typeface="Arial"/>
                        </a:rPr>
                        <a:t>Foodstore</a:t>
                      </a:r>
                      <a:endParaRPr lang="en-GB" sz="1000" b="0" i="0" u="none" strike="noStrike" cap="none" baseline="0" dirty="0">
                        <a:solidFill>
                          <a:schemeClr val="bg1"/>
                        </a:solidFill>
                        <a:latin typeface="Arial"/>
                        <a:ea typeface="Arial"/>
                        <a:cs typeface="Arial"/>
                        <a:sym typeface="Arial"/>
                      </a:endParaRPr>
                    </a:p>
                    <a:p>
                      <a:r>
                        <a:rPr lang="en-GB" sz="1000" b="0" i="0" u="none" strike="noStrike" cap="none" baseline="0" dirty="0">
                          <a:solidFill>
                            <a:schemeClr val="bg1"/>
                          </a:solidFill>
                          <a:latin typeface="Arial"/>
                          <a:ea typeface="Arial"/>
                          <a:cs typeface="Arial"/>
                          <a:sym typeface="Arial"/>
                        </a:rPr>
                        <a:t>149 My </a:t>
                      </a:r>
                      <a:r>
                        <a:rPr lang="en-GB" sz="1000" b="0" i="0" u="none" strike="noStrike" cap="none" baseline="0" dirty="0" err="1">
                          <a:solidFill>
                            <a:schemeClr val="bg1"/>
                          </a:solidFill>
                          <a:latin typeface="Arial"/>
                          <a:ea typeface="Arial"/>
                          <a:cs typeface="Arial"/>
                          <a:sym typeface="Arial"/>
                        </a:rPr>
                        <a:t>Ladys</a:t>
                      </a:r>
                      <a:r>
                        <a:rPr lang="en-GB" sz="1000" b="0" i="0" u="none" strike="noStrike" cap="none" baseline="0" dirty="0">
                          <a:solidFill>
                            <a:schemeClr val="bg1"/>
                          </a:solidFill>
                          <a:latin typeface="Arial"/>
                          <a:ea typeface="Arial"/>
                          <a:cs typeface="Arial"/>
                          <a:sym typeface="Arial"/>
                        </a:rPr>
                        <a:t> Road</a:t>
                      </a:r>
                    </a:p>
                    <a:p>
                      <a:r>
                        <a:rPr lang="en-GB" sz="1000" b="0" i="0" u="none" strike="noStrike" cap="none" baseline="0" dirty="0">
                          <a:solidFill>
                            <a:schemeClr val="bg1"/>
                          </a:solidFill>
                          <a:latin typeface="Arial"/>
                          <a:ea typeface="Arial"/>
                          <a:cs typeface="Arial"/>
                          <a:sym typeface="Arial"/>
                        </a:rPr>
                        <a:t>BT6 8FE</a:t>
                      </a:r>
                      <a:endParaRPr lang="en-GB" sz="1000" b="0"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r>
                        <a:rPr lang="en-US" sz="1000" dirty="0">
                          <a:solidFill>
                            <a:schemeClr val="bg1"/>
                          </a:solidFill>
                        </a:rPr>
                        <a:t>Conway Mill</a:t>
                      </a:r>
                    </a:p>
                    <a:p>
                      <a:r>
                        <a:rPr lang="en-US" sz="1000" dirty="0">
                          <a:solidFill>
                            <a:schemeClr val="bg1"/>
                          </a:solidFill>
                        </a:rPr>
                        <a:t>5-7 Conway Street</a:t>
                      </a:r>
                    </a:p>
                    <a:p>
                      <a:r>
                        <a:rPr lang="en-US" sz="1000" dirty="0">
                          <a:solidFill>
                            <a:schemeClr val="bg1"/>
                          </a:solidFill>
                        </a:rPr>
                        <a:t>BT13 2DE</a:t>
                      </a:r>
                    </a:p>
                    <a:p>
                      <a:r>
                        <a:rPr lang="en-US" sz="1000" dirty="0">
                          <a:solidFill>
                            <a:schemeClr val="bg1"/>
                          </a:solidFill>
                        </a:rPr>
                        <a:t>07802462836</a:t>
                      </a:r>
                    </a:p>
                    <a:p>
                      <a:r>
                        <a:rPr lang="en-US" sz="1000" dirty="0">
                          <a:solidFill>
                            <a:schemeClr val="bg1"/>
                          </a:solidFill>
                        </a:rPr>
                        <a:t>info@westbelfast.foodbank.org.uk</a:t>
                      </a:r>
                    </a:p>
                    <a:p>
                      <a:endParaRPr lang="en-US" sz="1000" dirty="0">
                        <a:solidFill>
                          <a:schemeClr val="bg1"/>
                        </a:solidFill>
                      </a:endParaRPr>
                    </a:p>
                    <a:p>
                      <a:r>
                        <a:rPr lang="en-US" sz="1000" dirty="0">
                          <a:solidFill>
                            <a:schemeClr val="bg1"/>
                          </a:solidFill>
                        </a:rPr>
                        <a:t>124 Stewartstown Road</a:t>
                      </a:r>
                    </a:p>
                    <a:p>
                      <a:r>
                        <a:rPr lang="en-US" sz="1000" dirty="0">
                          <a:solidFill>
                            <a:schemeClr val="bg1"/>
                          </a:solidFill>
                        </a:rPr>
                        <a:t>BT11 9JQ</a:t>
                      </a:r>
                    </a:p>
                    <a:p>
                      <a:r>
                        <a:rPr lang="en-US" sz="1000" dirty="0">
                          <a:solidFill>
                            <a:schemeClr val="bg1"/>
                          </a:solidFill>
                        </a:rPr>
                        <a:t>07938796552</a:t>
                      </a:r>
                      <a:r>
                        <a:rPr lang="en-US" sz="1000" dirty="0">
                          <a:solidFill>
                            <a:srgbClr val="2185C5"/>
                          </a:solidFill>
                        </a:rPr>
                        <a:t>foodbank.org.uk</a:t>
                      </a:r>
                      <a:endParaRPr lang="en-GB" sz="1000"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1117904482"/>
                  </a:ext>
                </a:extLst>
              </a:tr>
            </a:tbl>
          </a:graphicData>
        </a:graphic>
      </p:graphicFrame>
    </p:spTree>
    <p:extLst>
      <p:ext uri="{BB962C8B-B14F-4D97-AF65-F5344CB8AC3E}">
        <p14:creationId xmlns:p14="http://schemas.microsoft.com/office/powerpoint/2010/main" val="3824986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5" name="TextBox 4">
            <a:extLst>
              <a:ext uri="{FF2B5EF4-FFF2-40B4-BE49-F238E27FC236}">
                <a16:creationId xmlns:a16="http://schemas.microsoft.com/office/drawing/2014/main" id="{0FC604C1-B5A5-4C67-BD8F-DB17E216059A}"/>
              </a:ext>
            </a:extLst>
          </p:cNvPr>
          <p:cNvSpPr txBox="1"/>
          <p:nvPr/>
        </p:nvSpPr>
        <p:spPr>
          <a:xfrm>
            <a:off x="397129" y="3995495"/>
            <a:ext cx="8129483" cy="1292662"/>
          </a:xfrm>
          <a:prstGeom prst="rect">
            <a:avLst/>
          </a:prstGeom>
          <a:noFill/>
        </p:spPr>
        <p:txBody>
          <a:bodyPr wrap="square" lIns="91440" tIns="45720" rIns="91440" bIns="45720" rtlCol="0" anchor="t">
            <a:spAutoFit/>
          </a:bodyPr>
          <a:lstStyle/>
          <a:p>
            <a:pPr algn="ctr"/>
            <a:r>
              <a:rPr lang="en-US" sz="1000" dirty="0">
                <a:solidFill>
                  <a:schemeClr val="bg1"/>
                </a:solidFill>
                <a:effectLst/>
                <a:latin typeface="+mn-lt"/>
                <a:ea typeface="Calibri" panose="020F0502020204030204" pitchFamily="34" charset="0"/>
                <a:cs typeface="Times New Roman"/>
              </a:rPr>
              <a:t>This directory was researched and populated by </a:t>
            </a:r>
            <a:r>
              <a:rPr lang="en-US" sz="1000" dirty="0">
                <a:solidFill>
                  <a:schemeClr val="bg1"/>
                </a:solidFill>
                <a:latin typeface="+mn-lt"/>
                <a:ea typeface="Calibri" panose="020F0502020204030204" pitchFamily="34" charset="0"/>
                <a:cs typeface="Times New Roman"/>
              </a:rPr>
              <a:t>Springboard's</a:t>
            </a:r>
            <a:r>
              <a:rPr lang="en-US" sz="1000" dirty="0">
                <a:solidFill>
                  <a:schemeClr val="bg1"/>
                </a:solidFill>
                <a:effectLst/>
                <a:latin typeface="+mn-lt"/>
                <a:ea typeface="Calibri" panose="020F0502020204030204" pitchFamily="34" charset="0"/>
                <a:cs typeface="Times New Roman"/>
              </a:rPr>
              <a:t> Gamechanger 2021 </a:t>
            </a:r>
            <a:r>
              <a:rPr lang="en-US" sz="1000" dirty="0" err="1">
                <a:solidFill>
                  <a:schemeClr val="bg1"/>
                </a:solidFill>
                <a:effectLst/>
                <a:latin typeface="+mn-lt"/>
                <a:ea typeface="Calibri" panose="020F0502020204030204" pitchFamily="34" charset="0"/>
                <a:cs typeface="Times New Roman"/>
              </a:rPr>
              <a:t>programme</a:t>
            </a:r>
            <a:r>
              <a:rPr lang="en-US" sz="1000" dirty="0">
                <a:solidFill>
                  <a:schemeClr val="bg1"/>
                </a:solidFill>
                <a:effectLst/>
                <a:latin typeface="+mn-lt"/>
                <a:ea typeface="Calibri" panose="020F0502020204030204" pitchFamily="34" charset="0"/>
                <a:cs typeface="Times New Roman"/>
              </a:rPr>
              <a:t> participants, if you would like your </a:t>
            </a:r>
            <a:r>
              <a:rPr lang="en-US" sz="1000" dirty="0" err="1">
                <a:solidFill>
                  <a:schemeClr val="bg1"/>
                </a:solidFill>
                <a:latin typeface="+mn-lt"/>
                <a:ea typeface="Calibri" panose="020F0502020204030204" pitchFamily="34" charset="0"/>
                <a:cs typeface="Times New Roman"/>
              </a:rPr>
              <a:t>organisation's</a:t>
            </a:r>
            <a:r>
              <a:rPr lang="en-US" sz="1000" dirty="0">
                <a:solidFill>
                  <a:schemeClr val="bg1"/>
                </a:solidFill>
                <a:effectLst/>
                <a:latin typeface="+mn-lt"/>
                <a:ea typeface="Calibri" panose="020F0502020204030204" pitchFamily="34" charset="0"/>
                <a:cs typeface="Times New Roman"/>
              </a:rPr>
              <a:t> information added or would like content </a:t>
            </a:r>
            <a:r>
              <a:rPr lang="en-US" sz="1000" dirty="0">
                <a:solidFill>
                  <a:schemeClr val="bg1"/>
                </a:solidFill>
                <a:latin typeface="+mn-lt"/>
                <a:ea typeface="Calibri" panose="020F0502020204030204" pitchFamily="34" charset="0"/>
                <a:cs typeface="Times New Roman"/>
              </a:rPr>
              <a:t>amended, please</a:t>
            </a:r>
            <a:r>
              <a:rPr lang="en-US" sz="1000" dirty="0">
                <a:solidFill>
                  <a:schemeClr val="bg1"/>
                </a:solidFill>
                <a:effectLst/>
                <a:latin typeface="+mn-lt"/>
                <a:ea typeface="Calibri" panose="020F0502020204030204" pitchFamily="34" charset="0"/>
                <a:cs typeface="Times New Roman"/>
              </a:rPr>
              <a:t> contact us on 02890 315111 or email admin@springboard-opps.org</a:t>
            </a:r>
          </a:p>
          <a:p>
            <a:pPr algn="ctr"/>
            <a:endParaRPr lang="en-GB" sz="1000" dirty="0">
              <a:solidFill>
                <a:schemeClr val="bg1"/>
              </a:solidFill>
              <a:effectLst/>
              <a:latin typeface="+mn-lt"/>
              <a:ea typeface="Calibri" panose="020F0502020204030204" pitchFamily="34" charset="0"/>
              <a:cs typeface="Times New Roman" panose="02020603050405020304" pitchFamily="18" charset="0"/>
            </a:endParaRPr>
          </a:p>
          <a:p>
            <a:pPr algn="ctr"/>
            <a:r>
              <a:rPr lang="en-US" sz="1200" b="0" i="0" u="none" strike="noStrike" baseline="0" dirty="0">
                <a:solidFill>
                  <a:schemeClr val="bg1"/>
                </a:solidFill>
                <a:latin typeface="+mn-lt"/>
              </a:rPr>
              <a:t>This project is supported the European Union’s PEACE IV </a:t>
            </a:r>
            <a:r>
              <a:rPr lang="en-US" sz="1200" b="0" i="0" u="none" strike="noStrike" baseline="0" dirty="0" err="1">
                <a:solidFill>
                  <a:schemeClr val="bg1"/>
                </a:solidFill>
                <a:latin typeface="+mn-lt"/>
              </a:rPr>
              <a:t>Programme</a:t>
            </a:r>
            <a:r>
              <a:rPr lang="en-US" sz="1200" b="0" i="0" u="none" strike="noStrike" baseline="0" dirty="0">
                <a:solidFill>
                  <a:schemeClr val="bg1"/>
                </a:solidFill>
                <a:latin typeface="+mn-lt"/>
              </a:rPr>
              <a:t>, managed by</a:t>
            </a:r>
          </a:p>
          <a:p>
            <a:pPr algn="ctr"/>
            <a:r>
              <a:rPr lang="en-US" sz="1200" b="0" i="0" u="none" strike="noStrike" baseline="0" dirty="0">
                <a:solidFill>
                  <a:schemeClr val="bg1"/>
                </a:solidFill>
                <a:latin typeface="+mn-lt"/>
              </a:rPr>
              <a:t>the Special EU </a:t>
            </a:r>
            <a:r>
              <a:rPr lang="en-US" sz="1200" b="0" i="0" u="none" strike="noStrike" baseline="0" dirty="0" err="1">
                <a:solidFill>
                  <a:schemeClr val="bg1"/>
                </a:solidFill>
                <a:latin typeface="+mn-lt"/>
              </a:rPr>
              <a:t>Programmes</a:t>
            </a:r>
            <a:r>
              <a:rPr lang="en-US" sz="1200" b="0" i="0" u="none" strike="noStrike" baseline="0" dirty="0">
                <a:solidFill>
                  <a:schemeClr val="bg1"/>
                </a:solidFill>
                <a:latin typeface="+mn-lt"/>
              </a:rPr>
              <a:t> Body (SEUPB)</a:t>
            </a:r>
          </a:p>
          <a:p>
            <a:pPr algn="l"/>
            <a:endParaRPr lang="en-US" sz="1200" dirty="0">
              <a:solidFill>
                <a:srgbClr val="25418F"/>
              </a:solidFill>
              <a:latin typeface="HelveticaNeueLTPro-Md"/>
            </a:endParaRPr>
          </a:p>
          <a:p>
            <a:pPr algn="l"/>
            <a:endParaRPr lang="en-GB" sz="1200" dirty="0"/>
          </a:p>
        </p:txBody>
      </p:sp>
      <p:sp>
        <p:nvSpPr>
          <p:cNvPr id="6" name="TextBox 5">
            <a:extLst>
              <a:ext uri="{FF2B5EF4-FFF2-40B4-BE49-F238E27FC236}">
                <a16:creationId xmlns:a16="http://schemas.microsoft.com/office/drawing/2014/main" id="{F238ADAD-C8B8-4817-BDDB-356BDDB0FB67}"/>
              </a:ext>
            </a:extLst>
          </p:cNvPr>
          <p:cNvSpPr txBox="1"/>
          <p:nvPr/>
        </p:nvSpPr>
        <p:spPr>
          <a:xfrm>
            <a:off x="226931" y="173536"/>
            <a:ext cx="8469881" cy="769441"/>
          </a:xfrm>
          <a:prstGeom prst="rect">
            <a:avLst/>
          </a:prstGeom>
          <a:noFill/>
        </p:spPr>
        <p:txBody>
          <a:bodyPr wrap="square" rtlCol="0">
            <a:spAutoFit/>
          </a:bodyPr>
          <a:lstStyle/>
          <a:p>
            <a:pPr algn="ctr"/>
            <a:r>
              <a:rPr lang="en-US" sz="4400" dirty="0">
                <a:solidFill>
                  <a:schemeClr val="bg1"/>
                </a:solidFill>
              </a:rPr>
              <a:t>Contents</a:t>
            </a:r>
            <a:endParaRPr lang="en-GB" sz="4400" dirty="0">
              <a:solidFill>
                <a:schemeClr val="bg1"/>
              </a:solidFill>
            </a:endParaRPr>
          </a:p>
        </p:txBody>
      </p:sp>
      <p:sp>
        <p:nvSpPr>
          <p:cNvPr id="7" name="TextBox 6">
            <a:extLst>
              <a:ext uri="{FF2B5EF4-FFF2-40B4-BE49-F238E27FC236}">
                <a16:creationId xmlns:a16="http://schemas.microsoft.com/office/drawing/2014/main" id="{97BD0D3A-2F4E-4624-8F66-1DC23E17930B}"/>
              </a:ext>
            </a:extLst>
          </p:cNvPr>
          <p:cNvSpPr txBox="1"/>
          <p:nvPr/>
        </p:nvSpPr>
        <p:spPr>
          <a:xfrm>
            <a:off x="226931" y="1081261"/>
            <a:ext cx="8469881" cy="2637710"/>
          </a:xfrm>
          <a:prstGeom prst="rect">
            <a:avLst/>
          </a:prstGeom>
          <a:noFill/>
        </p:spPr>
        <p:txBody>
          <a:bodyPr wrap="square" rtlCol="0">
            <a:spAutoFit/>
          </a:bodyPr>
          <a:lstStyle/>
          <a:p>
            <a:pPr algn="ctr">
              <a:lnSpc>
                <a:spcPct val="150000"/>
              </a:lnSpc>
            </a:pPr>
            <a:r>
              <a:rPr lang="en-US" b="1" u="sng" dirty="0">
                <a:solidFill>
                  <a:srgbClr val="002060"/>
                </a:solidFill>
              </a:rPr>
              <a:t>Introduction</a:t>
            </a:r>
          </a:p>
          <a:p>
            <a:pPr algn="ctr">
              <a:lnSpc>
                <a:spcPct val="150000"/>
              </a:lnSpc>
            </a:pPr>
            <a:r>
              <a:rPr lang="en-US" b="1" u="sng" dirty="0">
                <a:solidFill>
                  <a:srgbClr val="002060"/>
                </a:solidFill>
              </a:rPr>
              <a:t>Employability &amp; Training</a:t>
            </a:r>
          </a:p>
          <a:p>
            <a:pPr algn="ctr">
              <a:lnSpc>
                <a:spcPct val="150000"/>
              </a:lnSpc>
            </a:pPr>
            <a:r>
              <a:rPr lang="en-US" b="1" u="sng" dirty="0">
                <a:solidFill>
                  <a:srgbClr val="002060"/>
                </a:solidFill>
              </a:rPr>
              <a:t>Advice &amp; Benefits</a:t>
            </a:r>
          </a:p>
          <a:p>
            <a:pPr algn="ctr">
              <a:lnSpc>
                <a:spcPct val="150000"/>
              </a:lnSpc>
            </a:pPr>
            <a:r>
              <a:rPr lang="en-US" b="1" u="sng" dirty="0">
                <a:solidFill>
                  <a:srgbClr val="002060"/>
                </a:solidFill>
              </a:rPr>
              <a:t>Sexual Health, LGBTQ+ &amp; Relationships</a:t>
            </a:r>
          </a:p>
          <a:p>
            <a:pPr algn="ctr">
              <a:lnSpc>
                <a:spcPct val="150000"/>
              </a:lnSpc>
            </a:pPr>
            <a:r>
              <a:rPr lang="en-US" b="1" u="sng" dirty="0">
                <a:solidFill>
                  <a:srgbClr val="002060"/>
                </a:solidFill>
              </a:rPr>
              <a:t>Mental Health</a:t>
            </a:r>
          </a:p>
          <a:p>
            <a:pPr algn="ctr">
              <a:lnSpc>
                <a:spcPct val="150000"/>
              </a:lnSpc>
            </a:pPr>
            <a:r>
              <a:rPr lang="en-US" b="1" u="sng" dirty="0">
                <a:solidFill>
                  <a:srgbClr val="002060"/>
                </a:solidFill>
              </a:rPr>
              <a:t>Addiction</a:t>
            </a:r>
          </a:p>
          <a:p>
            <a:pPr algn="ctr">
              <a:lnSpc>
                <a:spcPct val="150000"/>
              </a:lnSpc>
            </a:pPr>
            <a:r>
              <a:rPr lang="en-US" b="1" u="sng" dirty="0">
                <a:solidFill>
                  <a:srgbClr val="002060"/>
                </a:solidFill>
              </a:rPr>
              <a:t>Housing &amp; Homelessness</a:t>
            </a:r>
          </a:p>
          <a:p>
            <a:pPr algn="ctr">
              <a:lnSpc>
                <a:spcPct val="150000"/>
              </a:lnSpc>
            </a:pPr>
            <a:r>
              <a:rPr lang="en-US" b="1" u="sng" dirty="0">
                <a:solidFill>
                  <a:srgbClr val="002060"/>
                </a:solidFill>
              </a:rPr>
              <a:t>Justice</a:t>
            </a:r>
            <a:endParaRPr lang="en-GB" b="1" u="sng" dirty="0">
              <a:solidFill>
                <a:srgbClr val="002060"/>
              </a:solidFill>
            </a:endParaRPr>
          </a:p>
        </p:txBody>
      </p:sp>
      <p:sp>
        <p:nvSpPr>
          <p:cNvPr id="8" name="TextBox 7">
            <a:extLst>
              <a:ext uri="{FF2B5EF4-FFF2-40B4-BE49-F238E27FC236}">
                <a16:creationId xmlns:a16="http://schemas.microsoft.com/office/drawing/2014/main" id="{951CB089-A29A-49D7-B61E-6EB7A86254F8}"/>
              </a:ext>
            </a:extLst>
          </p:cNvPr>
          <p:cNvSpPr txBox="1"/>
          <p:nvPr/>
        </p:nvSpPr>
        <p:spPr>
          <a:xfrm>
            <a:off x="397128" y="942977"/>
            <a:ext cx="8129483" cy="615553"/>
          </a:xfrm>
          <a:prstGeom prst="rect">
            <a:avLst/>
          </a:prstGeom>
          <a:noFill/>
        </p:spPr>
        <p:txBody>
          <a:bodyPr wrap="square" rtlCol="0">
            <a:spAutoFit/>
          </a:bodyPr>
          <a:lstStyle/>
          <a:p>
            <a:pPr algn="ctr"/>
            <a:r>
              <a:rPr lang="en-US" sz="1000" dirty="0">
                <a:solidFill>
                  <a:schemeClr val="bg1"/>
                </a:solidFill>
                <a:effectLst/>
                <a:latin typeface="+mn-lt"/>
                <a:ea typeface="Calibri" panose="020F0502020204030204" pitchFamily="34" charset="0"/>
                <a:cs typeface="Times New Roman" panose="02020603050405020304" pitchFamily="18" charset="0"/>
              </a:rPr>
              <a:t>Click links to jump to that page:</a:t>
            </a:r>
            <a:endParaRPr lang="en-US" sz="1200" b="0" i="0" u="none" strike="noStrike" baseline="0" dirty="0">
              <a:solidFill>
                <a:schemeClr val="bg1"/>
              </a:solidFill>
              <a:latin typeface="+mn-lt"/>
            </a:endParaRPr>
          </a:p>
          <a:p>
            <a:pPr algn="l"/>
            <a:endParaRPr lang="en-US" sz="1200" dirty="0">
              <a:solidFill>
                <a:srgbClr val="25418F"/>
              </a:solidFill>
              <a:latin typeface="HelveticaNeueLTPro-Md"/>
            </a:endParaRPr>
          </a:p>
          <a:p>
            <a:pPr algn="l"/>
            <a:endParaRPr lang="en-GB" sz="1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6" name="TextBox 5">
            <a:extLst>
              <a:ext uri="{FF2B5EF4-FFF2-40B4-BE49-F238E27FC236}">
                <a16:creationId xmlns:a16="http://schemas.microsoft.com/office/drawing/2014/main" id="{F238ADAD-C8B8-4817-BDDB-356BDDB0FB67}"/>
              </a:ext>
            </a:extLst>
          </p:cNvPr>
          <p:cNvSpPr txBox="1"/>
          <p:nvPr/>
        </p:nvSpPr>
        <p:spPr>
          <a:xfrm>
            <a:off x="493909" y="131868"/>
            <a:ext cx="8469881" cy="400110"/>
          </a:xfrm>
          <a:prstGeom prst="rect">
            <a:avLst/>
          </a:prstGeom>
          <a:noFill/>
        </p:spPr>
        <p:txBody>
          <a:bodyPr wrap="square" rtlCol="0">
            <a:spAutoFit/>
          </a:bodyPr>
          <a:lstStyle/>
          <a:p>
            <a:pPr algn="r"/>
            <a:r>
              <a:rPr lang="en-US" sz="2000" dirty="0">
                <a:solidFill>
                  <a:schemeClr val="bg1"/>
                </a:solidFill>
              </a:rPr>
              <a:t>LGBTQ+, Sexual Health &amp; Relationships</a:t>
            </a:r>
            <a:endParaRPr lang="en-GB" dirty="0">
              <a:solidFill>
                <a:schemeClr val="bg1"/>
              </a:solidFill>
            </a:endParaRPr>
          </a:p>
        </p:txBody>
      </p:sp>
      <p:graphicFrame>
        <p:nvGraphicFramePr>
          <p:cNvPr id="2" name="Table 2">
            <a:extLst>
              <a:ext uri="{FF2B5EF4-FFF2-40B4-BE49-F238E27FC236}">
                <a16:creationId xmlns:a16="http://schemas.microsoft.com/office/drawing/2014/main" id="{496B2AB9-FD1F-466D-A2F0-344CFBF23A12}"/>
              </a:ext>
            </a:extLst>
          </p:cNvPr>
          <p:cNvGraphicFramePr>
            <a:graphicFrameLocks noGrp="1"/>
          </p:cNvGraphicFramePr>
          <p:nvPr>
            <p:extLst>
              <p:ext uri="{D42A27DB-BD31-4B8C-83A1-F6EECF244321}">
                <p14:modId xmlns:p14="http://schemas.microsoft.com/office/powerpoint/2010/main" val="1334508254"/>
              </p:ext>
            </p:extLst>
          </p:nvPr>
        </p:nvGraphicFramePr>
        <p:xfrm>
          <a:off x="493909" y="546146"/>
          <a:ext cx="5880193" cy="4484135"/>
        </p:xfrm>
        <a:graphic>
          <a:graphicData uri="http://schemas.openxmlformats.org/drawingml/2006/table">
            <a:tbl>
              <a:tblPr firstRow="1" bandRow="1">
                <a:tableStyleId>{C98665B7-6574-423E-A4B5-A6C020D860FF}</a:tableStyleId>
              </a:tblPr>
              <a:tblGrid>
                <a:gridCol w="2560996">
                  <a:extLst>
                    <a:ext uri="{9D8B030D-6E8A-4147-A177-3AD203B41FA5}">
                      <a16:colId xmlns:a16="http://schemas.microsoft.com/office/drawing/2014/main" val="2842465553"/>
                    </a:ext>
                  </a:extLst>
                </a:gridCol>
                <a:gridCol w="3319197">
                  <a:extLst>
                    <a:ext uri="{9D8B030D-6E8A-4147-A177-3AD203B41FA5}">
                      <a16:colId xmlns:a16="http://schemas.microsoft.com/office/drawing/2014/main" val="2393140794"/>
                    </a:ext>
                  </a:extLst>
                </a:gridCol>
              </a:tblGrid>
              <a:tr h="286775">
                <a:tc>
                  <a:txBody>
                    <a:bodyPr/>
                    <a:lstStyle/>
                    <a:p>
                      <a:r>
                        <a:rPr lang="en-US" sz="1000" b="1" dirty="0">
                          <a:solidFill>
                            <a:schemeClr val="bg1"/>
                          </a:solidFill>
                        </a:rPr>
                        <a:t>ORGANISATION</a:t>
                      </a:r>
                      <a:endParaRPr lang="en-GB" sz="1000" b="1"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tc>
                  <a:txBody>
                    <a:bodyPr/>
                    <a:lstStyle/>
                    <a:p>
                      <a:r>
                        <a:rPr lang="en-US" sz="1000" b="1" dirty="0">
                          <a:solidFill>
                            <a:schemeClr val="bg1"/>
                          </a:solidFill>
                        </a:rPr>
                        <a:t>CONTACT</a:t>
                      </a:r>
                      <a:endParaRPr lang="en-GB" sz="1000" b="1"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1072852315"/>
                  </a:ext>
                </a:extLst>
              </a:tr>
              <a:tr h="1369648">
                <a:tc>
                  <a:txBody>
                    <a:bodyPr/>
                    <a:lstStyle/>
                    <a:p>
                      <a:pPr algn="just"/>
                      <a:r>
                        <a:rPr lang="en-US" sz="1000" b="1" dirty="0">
                          <a:solidFill>
                            <a:schemeClr val="bg1"/>
                          </a:solidFill>
                        </a:rPr>
                        <a:t>Cara-Friend</a:t>
                      </a:r>
                    </a:p>
                    <a:p>
                      <a:pPr algn="just"/>
                      <a:r>
                        <a:rPr lang="en-US" sz="1000" b="0" dirty="0">
                          <a:solidFill>
                            <a:schemeClr val="bg1"/>
                          </a:solidFill>
                        </a:rPr>
                        <a:t>- One-to-one support</a:t>
                      </a:r>
                    </a:p>
                    <a:p>
                      <a:pPr algn="just"/>
                      <a:r>
                        <a:rPr lang="en-US" sz="1000" b="0" dirty="0">
                          <a:solidFill>
                            <a:schemeClr val="bg1"/>
                          </a:solidFill>
                        </a:rPr>
                        <a:t>- LGBTQ+ Awareness training</a:t>
                      </a:r>
                    </a:p>
                    <a:p>
                      <a:pPr algn="l"/>
                      <a:r>
                        <a:rPr lang="en-US" sz="1000" b="0" dirty="0">
                          <a:solidFill>
                            <a:schemeClr val="bg1"/>
                          </a:solidFill>
                        </a:rPr>
                        <a:t>- LGBTQ+ Switchboard NI helpline service</a:t>
                      </a:r>
                    </a:p>
                    <a:p>
                      <a:pPr algn="just"/>
                      <a:r>
                        <a:rPr lang="en-US" sz="1000" b="0" dirty="0">
                          <a:solidFill>
                            <a:schemeClr val="bg1"/>
                          </a:solidFill>
                        </a:rPr>
                        <a:t>- LGBTQ+ Inclusive school's </a:t>
                      </a:r>
                      <a:r>
                        <a:rPr lang="en-US" sz="1000" b="0" dirty="0" err="1">
                          <a:solidFill>
                            <a:schemeClr val="bg1"/>
                          </a:solidFill>
                        </a:rPr>
                        <a:t>programme</a:t>
                      </a:r>
                      <a:endParaRPr lang="en-US" sz="1000" b="0" dirty="0">
                        <a:solidFill>
                          <a:schemeClr val="bg1"/>
                        </a:solidFill>
                      </a:endParaRPr>
                    </a:p>
                    <a:p>
                      <a:pPr algn="l"/>
                      <a:r>
                        <a:rPr lang="en-US" sz="1000" b="0" dirty="0">
                          <a:solidFill>
                            <a:schemeClr val="bg1"/>
                          </a:solidFill>
                        </a:rPr>
                        <a:t>- Policy, advocacy and campaigning initiatives</a:t>
                      </a:r>
                    </a:p>
                    <a:p>
                      <a:pPr algn="l"/>
                      <a:r>
                        <a:rPr lang="en-US" sz="1000" b="0" dirty="0">
                          <a:solidFill>
                            <a:schemeClr val="bg1"/>
                          </a:solidFill>
                        </a:rPr>
                        <a:t>- Resources for young people and those supporting LGBTQ+ young people</a:t>
                      </a:r>
                      <a:endParaRPr lang="en-GB" sz="1000" b="0"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r>
                        <a:rPr lang="en-US" sz="1000" dirty="0">
                          <a:solidFill>
                            <a:schemeClr val="bg1"/>
                          </a:solidFill>
                        </a:rPr>
                        <a:t>Belfast LGBT Centre, 23 - 31 Waring Street, BT1 2DX</a:t>
                      </a:r>
                    </a:p>
                    <a:p>
                      <a:endParaRPr lang="en-US" sz="1000" dirty="0">
                        <a:solidFill>
                          <a:schemeClr val="bg1"/>
                        </a:solidFill>
                      </a:endParaRPr>
                    </a:p>
                    <a:p>
                      <a:r>
                        <a:rPr lang="en-US" sz="1000" dirty="0">
                          <a:solidFill>
                            <a:schemeClr val="bg1"/>
                          </a:solidFill>
                        </a:rPr>
                        <a:t>02890 890202</a:t>
                      </a:r>
                    </a:p>
                    <a:p>
                      <a:endParaRPr lang="en-US" sz="1000" dirty="0">
                        <a:solidFill>
                          <a:srgbClr val="2185C5"/>
                        </a:solidFill>
                      </a:endParaRPr>
                    </a:p>
                    <a:p>
                      <a:r>
                        <a:rPr lang="en-US" sz="1000" b="1" u="sng" dirty="0">
                          <a:solidFill>
                            <a:srgbClr val="002060"/>
                          </a:solidFill>
                        </a:rPr>
                        <a:t>www.cara-friend.org.uk</a:t>
                      </a:r>
                      <a:endParaRPr lang="en-GB" sz="1000" b="1" u="sng" dirty="0">
                        <a:solidFill>
                          <a:srgbClr val="002060"/>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1117904482"/>
                  </a:ext>
                </a:extLst>
              </a:tr>
              <a:tr h="939921">
                <a:tc>
                  <a:txBody>
                    <a:bodyPr/>
                    <a:lstStyle/>
                    <a:p>
                      <a:r>
                        <a:rPr lang="en-US" sz="1000" b="1" i="0" u="none" strike="noStrike" cap="none" baseline="0" dirty="0">
                          <a:solidFill>
                            <a:schemeClr val="bg1"/>
                          </a:solidFill>
                          <a:latin typeface="Arial"/>
                          <a:ea typeface="Arial"/>
                          <a:cs typeface="Arial"/>
                          <a:sym typeface="Arial"/>
                        </a:rPr>
                        <a:t>Rainbow Project</a:t>
                      </a:r>
                    </a:p>
                    <a:p>
                      <a:r>
                        <a:rPr lang="en-US" sz="1000" b="0" i="0" u="none" strike="noStrike" cap="none" baseline="0" dirty="0">
                          <a:solidFill>
                            <a:schemeClr val="bg1"/>
                          </a:solidFill>
                          <a:latin typeface="Arial"/>
                          <a:ea typeface="Arial"/>
                          <a:cs typeface="Arial"/>
                          <a:sym typeface="Arial"/>
                        </a:rPr>
                        <a:t>- Adoption &amp; Fostering</a:t>
                      </a:r>
                    </a:p>
                    <a:p>
                      <a:r>
                        <a:rPr lang="en-US" sz="1000" b="0" i="0" u="none" strike="noStrike" cap="none" baseline="0" dirty="0">
                          <a:solidFill>
                            <a:schemeClr val="bg1"/>
                          </a:solidFill>
                          <a:latin typeface="Arial"/>
                          <a:ea typeface="Arial"/>
                          <a:cs typeface="Arial"/>
                          <a:sym typeface="Arial"/>
                        </a:rPr>
                        <a:t>- One-to-one support</a:t>
                      </a:r>
                    </a:p>
                    <a:p>
                      <a:r>
                        <a:rPr lang="en-US" sz="1000" b="0" i="0" u="none" strike="noStrike" cap="none" baseline="0" dirty="0">
                          <a:solidFill>
                            <a:schemeClr val="bg1"/>
                          </a:solidFill>
                          <a:latin typeface="Arial"/>
                          <a:ea typeface="Arial"/>
                          <a:cs typeface="Arial"/>
                          <a:sym typeface="Arial"/>
                        </a:rPr>
                        <a:t>- Counselling</a:t>
                      </a:r>
                    </a:p>
                    <a:p>
                      <a:r>
                        <a:rPr lang="en-US" sz="1000" b="0" i="0" u="none" strike="noStrike" cap="none" baseline="0" dirty="0">
                          <a:solidFill>
                            <a:schemeClr val="bg1"/>
                          </a:solidFill>
                          <a:latin typeface="Arial"/>
                          <a:ea typeface="Arial"/>
                          <a:cs typeface="Arial"/>
                          <a:sym typeface="Arial"/>
                        </a:rPr>
                        <a:t>- Sexual Health</a:t>
                      </a:r>
                    </a:p>
                    <a:p>
                      <a:r>
                        <a:rPr lang="en-US" sz="1000" b="0" i="0" u="none" strike="noStrike" cap="none" baseline="0" dirty="0">
                          <a:solidFill>
                            <a:schemeClr val="bg1"/>
                          </a:solidFill>
                          <a:latin typeface="Arial"/>
                          <a:ea typeface="Arial"/>
                          <a:cs typeface="Arial"/>
                          <a:sym typeface="Arial"/>
                        </a:rPr>
                        <a:t>- Family support</a:t>
                      </a:r>
                    </a:p>
                    <a:p>
                      <a:r>
                        <a:rPr lang="en-US" sz="1000" b="0" i="0" u="none" strike="noStrike" cap="none" baseline="0" dirty="0">
                          <a:solidFill>
                            <a:schemeClr val="bg1"/>
                          </a:solidFill>
                          <a:latin typeface="Arial"/>
                          <a:ea typeface="Arial"/>
                          <a:cs typeface="Arial"/>
                          <a:sym typeface="Arial"/>
                        </a:rPr>
                        <a:t>- Health &amp; Wellbeing</a:t>
                      </a:r>
                      <a:endParaRPr lang="en-GB" sz="1000" b="0"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tc>
                  <a:txBody>
                    <a:bodyPr/>
                    <a:lstStyle/>
                    <a:p>
                      <a:r>
                        <a:rPr lang="en-US" sz="1000" dirty="0">
                          <a:solidFill>
                            <a:schemeClr val="bg1"/>
                          </a:solidFill>
                        </a:rPr>
                        <a:t>Belfast LGBT Centre, 23 - 31 Waring Street, BT1 2DX</a:t>
                      </a:r>
                    </a:p>
                    <a:p>
                      <a:endParaRPr lang="en-US" sz="1000" dirty="0">
                        <a:solidFill>
                          <a:schemeClr val="bg1"/>
                        </a:solidFill>
                      </a:endParaRPr>
                    </a:p>
                    <a:p>
                      <a:r>
                        <a:rPr lang="en-US" sz="1000" dirty="0">
                          <a:solidFill>
                            <a:schemeClr val="bg1"/>
                          </a:solidFill>
                        </a:rPr>
                        <a:t>02890 319030</a:t>
                      </a:r>
                    </a:p>
                    <a:p>
                      <a:endParaRPr lang="en-US" sz="1000" dirty="0">
                        <a:solidFill>
                          <a:schemeClr val="bg1"/>
                        </a:solidFill>
                      </a:endParaRPr>
                    </a:p>
                    <a:p>
                      <a:r>
                        <a:rPr lang="en-US" sz="1000" b="1" u="sng" dirty="0">
                          <a:solidFill>
                            <a:srgbClr val="002060"/>
                          </a:solidFill>
                        </a:rPr>
                        <a:t>www.rainbow-project.org</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2176183500"/>
                  </a:ext>
                </a:extLst>
              </a:tr>
              <a:tr h="1423680">
                <a:tc>
                  <a:txBody>
                    <a:bodyPr/>
                    <a:lstStyle/>
                    <a:p>
                      <a:r>
                        <a:rPr lang="en-US" sz="1000" b="1" dirty="0" err="1">
                          <a:solidFill>
                            <a:schemeClr val="bg1"/>
                          </a:solidFill>
                        </a:rPr>
                        <a:t>TransgenderNI</a:t>
                      </a:r>
                      <a:endParaRPr lang="en-US" sz="1000" b="1" dirty="0">
                        <a:solidFill>
                          <a:schemeClr val="bg1"/>
                        </a:solidFill>
                      </a:endParaRPr>
                    </a:p>
                    <a:p>
                      <a:r>
                        <a:rPr lang="en-US" sz="1000" b="0" dirty="0">
                          <a:solidFill>
                            <a:schemeClr val="bg1"/>
                          </a:solidFill>
                        </a:rPr>
                        <a:t>Provides info on:</a:t>
                      </a:r>
                    </a:p>
                    <a:p>
                      <a:r>
                        <a:rPr lang="en-US" sz="1000" b="0" dirty="0">
                          <a:solidFill>
                            <a:schemeClr val="bg1"/>
                          </a:solidFill>
                        </a:rPr>
                        <a:t>- </a:t>
                      </a:r>
                      <a:r>
                        <a:rPr lang="en-US" sz="1000" b="0" dirty="0" err="1">
                          <a:solidFill>
                            <a:schemeClr val="bg1"/>
                          </a:solidFill>
                        </a:rPr>
                        <a:t>Organisations</a:t>
                      </a:r>
                      <a:r>
                        <a:rPr lang="en-US" sz="1000" b="0" dirty="0">
                          <a:solidFill>
                            <a:schemeClr val="bg1"/>
                          </a:solidFill>
                        </a:rPr>
                        <a:t> that support trans people</a:t>
                      </a:r>
                    </a:p>
                    <a:p>
                      <a:r>
                        <a:rPr lang="en-US" sz="1000" b="0" dirty="0">
                          <a:solidFill>
                            <a:schemeClr val="bg1"/>
                          </a:solidFill>
                        </a:rPr>
                        <a:t>- Healthcare for trans people</a:t>
                      </a:r>
                    </a:p>
                    <a:p>
                      <a:r>
                        <a:rPr lang="en-US" sz="1000" b="0" dirty="0">
                          <a:solidFill>
                            <a:schemeClr val="bg1"/>
                          </a:solidFill>
                        </a:rPr>
                        <a:t>- Support for families and </a:t>
                      </a:r>
                      <a:r>
                        <a:rPr lang="en-US" sz="1000" b="0" dirty="0" err="1">
                          <a:solidFill>
                            <a:schemeClr val="bg1"/>
                          </a:solidFill>
                        </a:rPr>
                        <a:t>carers</a:t>
                      </a:r>
                      <a:endParaRPr lang="en-US" sz="1000" b="0" dirty="0">
                        <a:solidFill>
                          <a:schemeClr val="bg1"/>
                        </a:solidFill>
                      </a:endParaRPr>
                    </a:p>
                    <a:p>
                      <a:r>
                        <a:rPr lang="en-US" sz="1000" b="0" dirty="0">
                          <a:solidFill>
                            <a:schemeClr val="bg1"/>
                          </a:solidFill>
                        </a:rPr>
                        <a:t>- Emergency support</a:t>
                      </a:r>
                      <a:endParaRPr lang="en-GB" sz="1000" b="0"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endParaRPr lang="en-GB" sz="1000" dirty="0">
                        <a:solidFill>
                          <a:schemeClr val="bg1"/>
                        </a:solidFill>
                      </a:endParaRPr>
                    </a:p>
                    <a:p>
                      <a:r>
                        <a:rPr lang="en-GB" sz="1000" dirty="0">
                          <a:solidFill>
                            <a:schemeClr val="bg1"/>
                          </a:solidFill>
                        </a:rPr>
                        <a:t>0300 302 3202</a:t>
                      </a:r>
                    </a:p>
                    <a:p>
                      <a:endParaRPr lang="en-GB" sz="1000" dirty="0">
                        <a:solidFill>
                          <a:schemeClr val="bg1"/>
                        </a:solidFill>
                      </a:endParaRPr>
                    </a:p>
                    <a:p>
                      <a:r>
                        <a:rPr lang="en-GB" sz="1000" b="1" u="sng" dirty="0">
                          <a:solidFill>
                            <a:srgbClr val="002060"/>
                          </a:solidFill>
                        </a:rPr>
                        <a:t>www.transgenderni.org.uk</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3297106074"/>
                  </a:ext>
                </a:extLst>
              </a:tr>
            </a:tbl>
          </a:graphicData>
        </a:graphic>
      </p:graphicFrame>
      <p:pic>
        <p:nvPicPr>
          <p:cNvPr id="10" name="Picture 9">
            <a:extLst>
              <a:ext uri="{FF2B5EF4-FFF2-40B4-BE49-F238E27FC236}">
                <a16:creationId xmlns:a16="http://schemas.microsoft.com/office/drawing/2014/main" id="{4B572775-300A-44F1-9D64-FD52515FB96E}"/>
              </a:ext>
            </a:extLst>
          </p:cNvPr>
          <p:cNvPicPr>
            <a:picLocks noChangeAspect="1"/>
          </p:cNvPicPr>
          <p:nvPr/>
        </p:nvPicPr>
        <p:blipFill>
          <a:blip r:embed="rId3"/>
          <a:stretch>
            <a:fillRect/>
          </a:stretch>
        </p:blipFill>
        <p:spPr>
          <a:xfrm>
            <a:off x="5573690" y="1161699"/>
            <a:ext cx="333375" cy="333375"/>
          </a:xfrm>
          <a:prstGeom prst="rect">
            <a:avLst/>
          </a:prstGeom>
        </p:spPr>
      </p:pic>
      <p:pic>
        <p:nvPicPr>
          <p:cNvPr id="11" name="Picture 10">
            <a:extLst>
              <a:ext uri="{FF2B5EF4-FFF2-40B4-BE49-F238E27FC236}">
                <a16:creationId xmlns:a16="http://schemas.microsoft.com/office/drawing/2014/main" id="{BEB66D13-22AA-402A-9062-084593C4619B}"/>
              </a:ext>
            </a:extLst>
          </p:cNvPr>
          <p:cNvPicPr>
            <a:picLocks noChangeAspect="1"/>
          </p:cNvPicPr>
          <p:nvPr/>
        </p:nvPicPr>
        <p:blipFill>
          <a:blip r:embed="rId4"/>
          <a:stretch>
            <a:fillRect/>
          </a:stretch>
        </p:blipFill>
        <p:spPr>
          <a:xfrm>
            <a:off x="5573688" y="3095990"/>
            <a:ext cx="333375" cy="333375"/>
          </a:xfrm>
          <a:prstGeom prst="rect">
            <a:avLst/>
          </a:prstGeom>
        </p:spPr>
      </p:pic>
      <p:pic>
        <p:nvPicPr>
          <p:cNvPr id="7" name="Picture 6">
            <a:extLst>
              <a:ext uri="{FF2B5EF4-FFF2-40B4-BE49-F238E27FC236}">
                <a16:creationId xmlns:a16="http://schemas.microsoft.com/office/drawing/2014/main" id="{0549E230-89EC-4B25-A8AD-F018F491E0D4}"/>
              </a:ext>
            </a:extLst>
          </p:cNvPr>
          <p:cNvPicPr>
            <a:picLocks noChangeAspect="1"/>
          </p:cNvPicPr>
          <p:nvPr/>
        </p:nvPicPr>
        <p:blipFill>
          <a:blip r:embed="rId4"/>
          <a:stretch>
            <a:fillRect/>
          </a:stretch>
        </p:blipFill>
        <p:spPr>
          <a:xfrm>
            <a:off x="5573689" y="1684014"/>
            <a:ext cx="333375" cy="333375"/>
          </a:xfrm>
          <a:prstGeom prst="rect">
            <a:avLst/>
          </a:prstGeom>
        </p:spPr>
      </p:pic>
      <p:pic>
        <p:nvPicPr>
          <p:cNvPr id="8" name="Picture 7">
            <a:extLst>
              <a:ext uri="{FF2B5EF4-FFF2-40B4-BE49-F238E27FC236}">
                <a16:creationId xmlns:a16="http://schemas.microsoft.com/office/drawing/2014/main" id="{5367C73A-7C66-4CD5-AC81-A136BEF439FA}"/>
              </a:ext>
            </a:extLst>
          </p:cNvPr>
          <p:cNvPicPr>
            <a:picLocks noChangeAspect="1"/>
          </p:cNvPicPr>
          <p:nvPr/>
        </p:nvPicPr>
        <p:blipFill>
          <a:blip r:embed="rId3"/>
          <a:stretch>
            <a:fillRect/>
          </a:stretch>
        </p:blipFill>
        <p:spPr>
          <a:xfrm>
            <a:off x="5573688" y="2668144"/>
            <a:ext cx="333375" cy="333375"/>
          </a:xfrm>
          <a:prstGeom prst="rect">
            <a:avLst/>
          </a:prstGeom>
        </p:spPr>
      </p:pic>
      <p:pic>
        <p:nvPicPr>
          <p:cNvPr id="9" name="Picture 8">
            <a:extLst>
              <a:ext uri="{FF2B5EF4-FFF2-40B4-BE49-F238E27FC236}">
                <a16:creationId xmlns:a16="http://schemas.microsoft.com/office/drawing/2014/main" id="{CBD610EF-38D2-4E34-89EB-F26C98A971EB}"/>
              </a:ext>
            </a:extLst>
          </p:cNvPr>
          <p:cNvPicPr>
            <a:picLocks noChangeAspect="1"/>
          </p:cNvPicPr>
          <p:nvPr/>
        </p:nvPicPr>
        <p:blipFill>
          <a:blip r:embed="rId3"/>
          <a:stretch>
            <a:fillRect/>
          </a:stretch>
        </p:blipFill>
        <p:spPr>
          <a:xfrm>
            <a:off x="5573687" y="3804821"/>
            <a:ext cx="333375" cy="333375"/>
          </a:xfrm>
          <a:prstGeom prst="rect">
            <a:avLst/>
          </a:prstGeom>
        </p:spPr>
      </p:pic>
      <p:pic>
        <p:nvPicPr>
          <p:cNvPr id="12" name="Picture 11">
            <a:extLst>
              <a:ext uri="{FF2B5EF4-FFF2-40B4-BE49-F238E27FC236}">
                <a16:creationId xmlns:a16="http://schemas.microsoft.com/office/drawing/2014/main" id="{C381BF12-1BA8-4E33-BAB6-BE186E02F1CA}"/>
              </a:ext>
            </a:extLst>
          </p:cNvPr>
          <p:cNvPicPr>
            <a:picLocks noChangeAspect="1"/>
          </p:cNvPicPr>
          <p:nvPr/>
        </p:nvPicPr>
        <p:blipFill>
          <a:blip r:embed="rId4"/>
          <a:stretch>
            <a:fillRect/>
          </a:stretch>
        </p:blipFill>
        <p:spPr>
          <a:xfrm>
            <a:off x="5580533" y="4263979"/>
            <a:ext cx="333375" cy="333375"/>
          </a:xfrm>
          <a:prstGeom prst="rect">
            <a:avLst/>
          </a:prstGeom>
        </p:spPr>
      </p:pic>
      <p:pic>
        <p:nvPicPr>
          <p:cNvPr id="4" name="Picture 3">
            <a:extLst>
              <a:ext uri="{FF2B5EF4-FFF2-40B4-BE49-F238E27FC236}">
                <a16:creationId xmlns:a16="http://schemas.microsoft.com/office/drawing/2014/main" id="{BB41EBF2-5D00-4156-B4C0-8CFD81E07394}"/>
              </a:ext>
            </a:extLst>
          </p:cNvPr>
          <p:cNvPicPr>
            <a:picLocks noChangeAspect="1"/>
          </p:cNvPicPr>
          <p:nvPr/>
        </p:nvPicPr>
        <p:blipFill>
          <a:blip r:embed="rId5"/>
          <a:stretch>
            <a:fillRect/>
          </a:stretch>
        </p:blipFill>
        <p:spPr>
          <a:xfrm>
            <a:off x="6645562" y="1817406"/>
            <a:ext cx="2318228" cy="15086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5028168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6" name="TextBox 5">
            <a:extLst>
              <a:ext uri="{FF2B5EF4-FFF2-40B4-BE49-F238E27FC236}">
                <a16:creationId xmlns:a16="http://schemas.microsoft.com/office/drawing/2014/main" id="{F238ADAD-C8B8-4817-BDDB-356BDDB0FB67}"/>
              </a:ext>
            </a:extLst>
          </p:cNvPr>
          <p:cNvSpPr txBox="1"/>
          <p:nvPr/>
        </p:nvSpPr>
        <p:spPr>
          <a:xfrm>
            <a:off x="493909" y="131868"/>
            <a:ext cx="8469881" cy="400110"/>
          </a:xfrm>
          <a:prstGeom prst="rect">
            <a:avLst/>
          </a:prstGeom>
          <a:noFill/>
        </p:spPr>
        <p:txBody>
          <a:bodyPr wrap="square" rtlCol="0">
            <a:spAutoFit/>
          </a:bodyPr>
          <a:lstStyle/>
          <a:p>
            <a:pPr algn="r"/>
            <a:r>
              <a:rPr lang="en-US" sz="2000" dirty="0">
                <a:solidFill>
                  <a:schemeClr val="bg1"/>
                </a:solidFill>
              </a:rPr>
              <a:t>LGBTQ+, Sexual Health &amp; Relationships</a:t>
            </a:r>
            <a:endParaRPr lang="en-GB" dirty="0">
              <a:solidFill>
                <a:schemeClr val="bg1"/>
              </a:solidFill>
            </a:endParaRPr>
          </a:p>
        </p:txBody>
      </p:sp>
      <p:graphicFrame>
        <p:nvGraphicFramePr>
          <p:cNvPr id="2" name="Table 2">
            <a:extLst>
              <a:ext uri="{FF2B5EF4-FFF2-40B4-BE49-F238E27FC236}">
                <a16:creationId xmlns:a16="http://schemas.microsoft.com/office/drawing/2014/main" id="{496B2AB9-FD1F-466D-A2F0-344CFBF23A12}"/>
              </a:ext>
            </a:extLst>
          </p:cNvPr>
          <p:cNvGraphicFramePr>
            <a:graphicFrameLocks noGrp="1"/>
          </p:cNvGraphicFramePr>
          <p:nvPr>
            <p:extLst>
              <p:ext uri="{D42A27DB-BD31-4B8C-83A1-F6EECF244321}">
                <p14:modId xmlns:p14="http://schemas.microsoft.com/office/powerpoint/2010/main" val="2709084898"/>
              </p:ext>
            </p:extLst>
          </p:nvPr>
        </p:nvGraphicFramePr>
        <p:xfrm>
          <a:off x="493909" y="546146"/>
          <a:ext cx="5880193" cy="4636535"/>
        </p:xfrm>
        <a:graphic>
          <a:graphicData uri="http://schemas.openxmlformats.org/drawingml/2006/table">
            <a:tbl>
              <a:tblPr firstRow="1" bandRow="1">
                <a:tableStyleId>{C98665B7-6574-423E-A4B5-A6C020D860FF}</a:tableStyleId>
              </a:tblPr>
              <a:tblGrid>
                <a:gridCol w="2560996">
                  <a:extLst>
                    <a:ext uri="{9D8B030D-6E8A-4147-A177-3AD203B41FA5}">
                      <a16:colId xmlns:a16="http://schemas.microsoft.com/office/drawing/2014/main" val="2842465553"/>
                    </a:ext>
                  </a:extLst>
                </a:gridCol>
                <a:gridCol w="3319197">
                  <a:extLst>
                    <a:ext uri="{9D8B030D-6E8A-4147-A177-3AD203B41FA5}">
                      <a16:colId xmlns:a16="http://schemas.microsoft.com/office/drawing/2014/main" val="2393140794"/>
                    </a:ext>
                  </a:extLst>
                </a:gridCol>
              </a:tblGrid>
              <a:tr h="286775">
                <a:tc>
                  <a:txBody>
                    <a:bodyPr/>
                    <a:lstStyle/>
                    <a:p>
                      <a:r>
                        <a:rPr lang="en-US" sz="1000" b="1" dirty="0">
                          <a:solidFill>
                            <a:schemeClr val="bg1"/>
                          </a:solidFill>
                        </a:rPr>
                        <a:t>ORGANISATION</a:t>
                      </a:r>
                      <a:endParaRPr lang="en-GB" sz="1000" b="1"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tc>
                  <a:txBody>
                    <a:bodyPr/>
                    <a:lstStyle/>
                    <a:p>
                      <a:r>
                        <a:rPr lang="en-US" sz="1000" b="1" dirty="0">
                          <a:solidFill>
                            <a:schemeClr val="bg1"/>
                          </a:solidFill>
                        </a:rPr>
                        <a:t>CONTACT</a:t>
                      </a:r>
                      <a:endParaRPr lang="en-GB" sz="1000" b="1"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1072852315"/>
                  </a:ext>
                </a:extLst>
              </a:tr>
              <a:tr h="1369648">
                <a:tc>
                  <a:txBody>
                    <a:bodyPr/>
                    <a:lstStyle/>
                    <a:p>
                      <a:pPr algn="just"/>
                      <a:r>
                        <a:rPr lang="en-US" sz="1000" b="1" dirty="0">
                          <a:solidFill>
                            <a:schemeClr val="bg1"/>
                          </a:solidFill>
                        </a:rPr>
                        <a:t>Brook Belfast</a:t>
                      </a:r>
                    </a:p>
                    <a:p>
                      <a:pPr algn="just"/>
                      <a:r>
                        <a:rPr lang="en-US" sz="1000" b="0" dirty="0">
                          <a:solidFill>
                            <a:schemeClr val="bg1"/>
                          </a:solidFill>
                        </a:rPr>
                        <a:t>Provides help &amp; advice on:</a:t>
                      </a:r>
                    </a:p>
                    <a:p>
                      <a:pPr algn="just"/>
                      <a:r>
                        <a:rPr lang="en-US" sz="1000" b="0" dirty="0">
                          <a:solidFill>
                            <a:schemeClr val="bg1"/>
                          </a:solidFill>
                        </a:rPr>
                        <a:t>- Contraception</a:t>
                      </a:r>
                    </a:p>
                    <a:p>
                      <a:pPr algn="just"/>
                      <a:r>
                        <a:rPr lang="en-US" sz="1000" b="0" dirty="0">
                          <a:solidFill>
                            <a:schemeClr val="bg1"/>
                          </a:solidFill>
                        </a:rPr>
                        <a:t>- STIs</a:t>
                      </a:r>
                    </a:p>
                    <a:p>
                      <a:pPr algn="just"/>
                      <a:r>
                        <a:rPr lang="en-US" sz="1000" b="0" dirty="0">
                          <a:solidFill>
                            <a:schemeClr val="bg1"/>
                          </a:solidFill>
                        </a:rPr>
                        <a:t>- Pregnancy</a:t>
                      </a:r>
                    </a:p>
                    <a:p>
                      <a:pPr algn="just"/>
                      <a:r>
                        <a:rPr lang="en-US" sz="1000" b="0" dirty="0">
                          <a:solidFill>
                            <a:schemeClr val="bg1"/>
                          </a:solidFill>
                        </a:rPr>
                        <a:t>- Sex</a:t>
                      </a:r>
                    </a:p>
                    <a:p>
                      <a:pPr algn="just"/>
                      <a:r>
                        <a:rPr lang="en-US" sz="1000" b="0" dirty="0">
                          <a:solidFill>
                            <a:schemeClr val="bg1"/>
                          </a:solidFill>
                        </a:rPr>
                        <a:t>- Gender</a:t>
                      </a:r>
                    </a:p>
                    <a:p>
                      <a:pPr algn="just"/>
                      <a:r>
                        <a:rPr lang="en-US" sz="1000" b="0" dirty="0">
                          <a:solidFill>
                            <a:schemeClr val="bg1"/>
                          </a:solidFill>
                        </a:rPr>
                        <a:t>- Sexuality</a:t>
                      </a:r>
                    </a:p>
                    <a:p>
                      <a:pPr algn="just"/>
                      <a:r>
                        <a:rPr lang="en-US" sz="1000" b="0" dirty="0">
                          <a:solidFill>
                            <a:schemeClr val="bg1"/>
                          </a:solidFill>
                        </a:rPr>
                        <a:t>- Abuse</a:t>
                      </a:r>
                    </a:p>
                    <a:p>
                      <a:pPr algn="just"/>
                      <a:r>
                        <a:rPr lang="en-US" sz="1000" b="0" dirty="0">
                          <a:solidFill>
                            <a:schemeClr val="bg1"/>
                          </a:solidFill>
                        </a:rPr>
                        <a:t>- Relationships</a:t>
                      </a:r>
                    </a:p>
                    <a:p>
                      <a:pPr algn="just"/>
                      <a:r>
                        <a:rPr lang="en-US" sz="1000" b="0" dirty="0">
                          <a:solidFill>
                            <a:schemeClr val="bg1"/>
                          </a:solidFill>
                        </a:rPr>
                        <a:t>- Wellbeing</a:t>
                      </a:r>
                      <a:endParaRPr lang="en-GB" sz="1000" b="0"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r>
                        <a:rPr lang="en-US" sz="1000" dirty="0">
                          <a:solidFill>
                            <a:schemeClr val="bg1"/>
                          </a:solidFill>
                        </a:rPr>
                        <a:t>CCQHQ 2nd Floor, Cathedral House</a:t>
                      </a:r>
                    </a:p>
                    <a:p>
                      <a:r>
                        <a:rPr lang="en-US" sz="1000" dirty="0">
                          <a:solidFill>
                            <a:schemeClr val="bg1"/>
                          </a:solidFill>
                        </a:rPr>
                        <a:t>23 - 31 Waring Street, BT1 2DX</a:t>
                      </a:r>
                    </a:p>
                    <a:p>
                      <a:endParaRPr lang="en-US" sz="1000" dirty="0">
                        <a:solidFill>
                          <a:schemeClr val="bg1"/>
                        </a:solidFill>
                      </a:endParaRPr>
                    </a:p>
                    <a:p>
                      <a:r>
                        <a:rPr lang="en-US" sz="1000" dirty="0">
                          <a:solidFill>
                            <a:schemeClr val="bg1"/>
                          </a:solidFill>
                        </a:rPr>
                        <a:t>02890 328866</a:t>
                      </a:r>
                    </a:p>
                    <a:p>
                      <a:endParaRPr lang="en-US" sz="1000" dirty="0">
                        <a:solidFill>
                          <a:schemeClr val="bg1"/>
                        </a:solidFill>
                      </a:endParaRPr>
                    </a:p>
                    <a:p>
                      <a:r>
                        <a:rPr lang="en-GB" sz="1000" b="1" u="sng" dirty="0">
                          <a:solidFill>
                            <a:srgbClr val="002060"/>
                          </a:solidFill>
                        </a:rPr>
                        <a:t>www.brook.org.uk</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1117904482"/>
                  </a:ext>
                </a:extLst>
              </a:tr>
              <a:tr h="939921">
                <a:tc>
                  <a:txBody>
                    <a:bodyPr/>
                    <a:lstStyle/>
                    <a:p>
                      <a:r>
                        <a:rPr lang="en-US" sz="1000" b="1" i="0" u="none" strike="noStrike" cap="none" baseline="0" dirty="0">
                          <a:solidFill>
                            <a:schemeClr val="bg1"/>
                          </a:solidFill>
                          <a:latin typeface="Arial"/>
                          <a:ea typeface="Arial"/>
                          <a:cs typeface="Arial"/>
                          <a:sym typeface="Arial"/>
                        </a:rPr>
                        <a:t>Common Youth</a:t>
                      </a:r>
                    </a:p>
                    <a:p>
                      <a:r>
                        <a:rPr lang="en-US" sz="1000" b="0" i="0" u="none" strike="noStrike" cap="none" baseline="0" dirty="0">
                          <a:solidFill>
                            <a:schemeClr val="bg1"/>
                          </a:solidFill>
                          <a:latin typeface="Arial"/>
                          <a:ea typeface="Arial"/>
                          <a:cs typeface="Arial"/>
                          <a:sym typeface="Arial"/>
                        </a:rPr>
                        <a:t>Common Youth offers free, confidential sexual health advice, sexually transmitted</a:t>
                      </a:r>
                    </a:p>
                    <a:p>
                      <a:r>
                        <a:rPr lang="en-US" sz="1000" b="0" i="0" u="none" strike="noStrike" cap="none" baseline="0" dirty="0">
                          <a:solidFill>
                            <a:schemeClr val="bg1"/>
                          </a:solidFill>
                          <a:latin typeface="Arial"/>
                          <a:ea typeface="Arial"/>
                          <a:cs typeface="Arial"/>
                          <a:sym typeface="Arial"/>
                        </a:rPr>
                        <a:t>infection testing, treatment and contraception to young people.</a:t>
                      </a:r>
                      <a:endParaRPr lang="en-GB" sz="1000" b="0"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tc>
                  <a:txBody>
                    <a:bodyPr/>
                    <a:lstStyle/>
                    <a:p>
                      <a:r>
                        <a:rPr lang="en-US" sz="1000" dirty="0">
                          <a:solidFill>
                            <a:schemeClr val="bg1"/>
                          </a:solidFill>
                        </a:rPr>
                        <a:t>CCQHQ 2nd Floor, Cathedral House</a:t>
                      </a:r>
                    </a:p>
                    <a:p>
                      <a:r>
                        <a:rPr lang="en-US" sz="1000" dirty="0">
                          <a:solidFill>
                            <a:schemeClr val="bg1"/>
                          </a:solidFill>
                        </a:rPr>
                        <a:t>23 - 31 Waring Street, BT1 2DX</a:t>
                      </a:r>
                    </a:p>
                    <a:p>
                      <a:endParaRPr lang="en-US" sz="1000" dirty="0">
                        <a:solidFill>
                          <a:schemeClr val="bg1"/>
                        </a:solidFill>
                      </a:endParaRPr>
                    </a:p>
                    <a:p>
                      <a:r>
                        <a:rPr lang="en-US" sz="1000" dirty="0">
                          <a:solidFill>
                            <a:schemeClr val="bg1"/>
                          </a:solidFill>
                        </a:rPr>
                        <a:t>Belfast: 02890 328866</a:t>
                      </a:r>
                    </a:p>
                    <a:p>
                      <a:r>
                        <a:rPr lang="en-US" sz="1000" dirty="0">
                          <a:solidFill>
                            <a:schemeClr val="bg1"/>
                          </a:solidFill>
                        </a:rPr>
                        <a:t>Coleraine: 02870 342178</a:t>
                      </a:r>
                    </a:p>
                    <a:p>
                      <a:endParaRPr lang="en-US" sz="1000" dirty="0">
                        <a:solidFill>
                          <a:schemeClr val="bg1"/>
                        </a:solidFill>
                      </a:endParaRPr>
                    </a:p>
                    <a:p>
                      <a:r>
                        <a:rPr lang="en-US" sz="1000" b="1" u="sng" dirty="0">
                          <a:solidFill>
                            <a:srgbClr val="002060"/>
                          </a:solidFill>
                        </a:rPr>
                        <a:t>www.commonyouth.com</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2176183500"/>
                  </a:ext>
                </a:extLst>
              </a:tr>
              <a:tr h="1423680">
                <a:tc>
                  <a:txBody>
                    <a:bodyPr/>
                    <a:lstStyle/>
                    <a:p>
                      <a:r>
                        <a:rPr lang="en-US" sz="1000" b="1" dirty="0">
                          <a:solidFill>
                            <a:schemeClr val="bg1"/>
                          </a:solidFill>
                        </a:rPr>
                        <a:t>Nexus</a:t>
                      </a:r>
                    </a:p>
                    <a:p>
                      <a:r>
                        <a:rPr lang="en-US" sz="1000" b="0" dirty="0">
                          <a:solidFill>
                            <a:schemeClr val="bg1"/>
                          </a:solidFill>
                        </a:rPr>
                        <a:t>Offers a specialized professional counselling service to survivors of</a:t>
                      </a:r>
                    </a:p>
                    <a:p>
                      <a:r>
                        <a:rPr lang="en-US" sz="1000" b="0" dirty="0">
                          <a:solidFill>
                            <a:schemeClr val="bg1"/>
                          </a:solidFill>
                        </a:rPr>
                        <a:t>sexual trauma. They also offer training and workshops on awareness.</a:t>
                      </a:r>
                      <a:endParaRPr lang="en-GB" sz="1000" b="0"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r>
                        <a:rPr lang="en-US" sz="1000" dirty="0">
                          <a:solidFill>
                            <a:schemeClr val="bg1"/>
                          </a:solidFill>
                        </a:rPr>
                        <a:t>59 Malone Road, BT9 6SA</a:t>
                      </a:r>
                    </a:p>
                    <a:p>
                      <a:endParaRPr lang="en-US" sz="1000" dirty="0">
                        <a:solidFill>
                          <a:schemeClr val="bg1"/>
                        </a:solidFill>
                      </a:endParaRPr>
                    </a:p>
                    <a:p>
                      <a:r>
                        <a:rPr lang="en-US" sz="1000" dirty="0">
                          <a:solidFill>
                            <a:schemeClr val="bg1"/>
                          </a:solidFill>
                        </a:rPr>
                        <a:t>02890 326803</a:t>
                      </a:r>
                    </a:p>
                    <a:p>
                      <a:endParaRPr lang="en-US" sz="1000" dirty="0">
                        <a:solidFill>
                          <a:srgbClr val="2185C5"/>
                        </a:solidFill>
                      </a:endParaRPr>
                    </a:p>
                    <a:p>
                      <a:r>
                        <a:rPr lang="en-US" sz="1000" b="1" u="sng" dirty="0">
                          <a:solidFill>
                            <a:srgbClr val="002060"/>
                          </a:solidFill>
                        </a:rPr>
                        <a:t>www.nexusni.org</a:t>
                      </a:r>
                      <a:endParaRPr lang="en-GB" sz="1000" b="1" u="sng" dirty="0">
                        <a:solidFill>
                          <a:srgbClr val="002060"/>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3297106074"/>
                  </a:ext>
                </a:extLst>
              </a:tr>
            </a:tbl>
          </a:graphicData>
        </a:graphic>
      </p:graphicFrame>
      <p:pic>
        <p:nvPicPr>
          <p:cNvPr id="10" name="Picture 9">
            <a:extLst>
              <a:ext uri="{FF2B5EF4-FFF2-40B4-BE49-F238E27FC236}">
                <a16:creationId xmlns:a16="http://schemas.microsoft.com/office/drawing/2014/main" id="{4B572775-300A-44F1-9D64-FD52515FB96E}"/>
              </a:ext>
            </a:extLst>
          </p:cNvPr>
          <p:cNvPicPr>
            <a:picLocks noChangeAspect="1"/>
          </p:cNvPicPr>
          <p:nvPr/>
        </p:nvPicPr>
        <p:blipFill>
          <a:blip r:embed="rId3"/>
          <a:stretch>
            <a:fillRect/>
          </a:stretch>
        </p:blipFill>
        <p:spPr>
          <a:xfrm>
            <a:off x="5573690" y="1161699"/>
            <a:ext cx="333375" cy="333375"/>
          </a:xfrm>
          <a:prstGeom prst="rect">
            <a:avLst/>
          </a:prstGeom>
        </p:spPr>
      </p:pic>
      <p:pic>
        <p:nvPicPr>
          <p:cNvPr id="7" name="Picture 6">
            <a:extLst>
              <a:ext uri="{FF2B5EF4-FFF2-40B4-BE49-F238E27FC236}">
                <a16:creationId xmlns:a16="http://schemas.microsoft.com/office/drawing/2014/main" id="{0549E230-89EC-4B25-A8AD-F018F491E0D4}"/>
              </a:ext>
            </a:extLst>
          </p:cNvPr>
          <p:cNvPicPr>
            <a:picLocks noChangeAspect="1"/>
          </p:cNvPicPr>
          <p:nvPr/>
        </p:nvPicPr>
        <p:blipFill>
          <a:blip r:embed="rId4"/>
          <a:stretch>
            <a:fillRect/>
          </a:stretch>
        </p:blipFill>
        <p:spPr>
          <a:xfrm>
            <a:off x="5573689" y="1684014"/>
            <a:ext cx="333375" cy="333375"/>
          </a:xfrm>
          <a:prstGeom prst="rect">
            <a:avLst/>
          </a:prstGeom>
        </p:spPr>
      </p:pic>
      <p:pic>
        <p:nvPicPr>
          <p:cNvPr id="8" name="Picture 7">
            <a:extLst>
              <a:ext uri="{FF2B5EF4-FFF2-40B4-BE49-F238E27FC236}">
                <a16:creationId xmlns:a16="http://schemas.microsoft.com/office/drawing/2014/main" id="{5367C73A-7C66-4CD5-AC81-A136BEF439FA}"/>
              </a:ext>
            </a:extLst>
          </p:cNvPr>
          <p:cNvPicPr>
            <a:picLocks noChangeAspect="1"/>
          </p:cNvPicPr>
          <p:nvPr/>
        </p:nvPicPr>
        <p:blipFill>
          <a:blip r:embed="rId3"/>
          <a:stretch>
            <a:fillRect/>
          </a:stretch>
        </p:blipFill>
        <p:spPr>
          <a:xfrm>
            <a:off x="5573688" y="2668144"/>
            <a:ext cx="333375" cy="333375"/>
          </a:xfrm>
          <a:prstGeom prst="rect">
            <a:avLst/>
          </a:prstGeom>
        </p:spPr>
      </p:pic>
      <p:pic>
        <p:nvPicPr>
          <p:cNvPr id="9" name="Picture 8">
            <a:extLst>
              <a:ext uri="{FF2B5EF4-FFF2-40B4-BE49-F238E27FC236}">
                <a16:creationId xmlns:a16="http://schemas.microsoft.com/office/drawing/2014/main" id="{CBD610EF-38D2-4E34-89EB-F26C98A971EB}"/>
              </a:ext>
            </a:extLst>
          </p:cNvPr>
          <p:cNvPicPr>
            <a:picLocks noChangeAspect="1"/>
          </p:cNvPicPr>
          <p:nvPr/>
        </p:nvPicPr>
        <p:blipFill>
          <a:blip r:embed="rId3"/>
          <a:stretch>
            <a:fillRect/>
          </a:stretch>
        </p:blipFill>
        <p:spPr>
          <a:xfrm>
            <a:off x="5573687" y="3804821"/>
            <a:ext cx="333375" cy="333375"/>
          </a:xfrm>
          <a:prstGeom prst="rect">
            <a:avLst/>
          </a:prstGeom>
        </p:spPr>
      </p:pic>
      <p:pic>
        <p:nvPicPr>
          <p:cNvPr id="12" name="Picture 11">
            <a:extLst>
              <a:ext uri="{FF2B5EF4-FFF2-40B4-BE49-F238E27FC236}">
                <a16:creationId xmlns:a16="http://schemas.microsoft.com/office/drawing/2014/main" id="{C381BF12-1BA8-4E33-BAB6-BE186E02F1CA}"/>
              </a:ext>
            </a:extLst>
          </p:cNvPr>
          <p:cNvPicPr>
            <a:picLocks noChangeAspect="1"/>
          </p:cNvPicPr>
          <p:nvPr/>
        </p:nvPicPr>
        <p:blipFill>
          <a:blip r:embed="rId4"/>
          <a:stretch>
            <a:fillRect/>
          </a:stretch>
        </p:blipFill>
        <p:spPr>
          <a:xfrm>
            <a:off x="5580533" y="4263979"/>
            <a:ext cx="333375" cy="333375"/>
          </a:xfrm>
          <a:prstGeom prst="rect">
            <a:avLst/>
          </a:prstGeom>
        </p:spPr>
      </p:pic>
      <p:pic>
        <p:nvPicPr>
          <p:cNvPr id="4" name="Picture 3">
            <a:extLst>
              <a:ext uri="{FF2B5EF4-FFF2-40B4-BE49-F238E27FC236}">
                <a16:creationId xmlns:a16="http://schemas.microsoft.com/office/drawing/2014/main" id="{B53A6030-45DF-41D5-A028-736AD4682C9C}"/>
              </a:ext>
            </a:extLst>
          </p:cNvPr>
          <p:cNvPicPr>
            <a:picLocks noChangeAspect="1"/>
          </p:cNvPicPr>
          <p:nvPr/>
        </p:nvPicPr>
        <p:blipFill>
          <a:blip r:embed="rId5"/>
          <a:stretch>
            <a:fillRect/>
          </a:stretch>
        </p:blipFill>
        <p:spPr>
          <a:xfrm>
            <a:off x="6793394" y="1387805"/>
            <a:ext cx="2035237" cy="15264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2213759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6" name="TextBox 5">
            <a:extLst>
              <a:ext uri="{FF2B5EF4-FFF2-40B4-BE49-F238E27FC236}">
                <a16:creationId xmlns:a16="http://schemas.microsoft.com/office/drawing/2014/main" id="{F238ADAD-C8B8-4817-BDDB-356BDDB0FB67}"/>
              </a:ext>
            </a:extLst>
          </p:cNvPr>
          <p:cNvSpPr txBox="1"/>
          <p:nvPr/>
        </p:nvSpPr>
        <p:spPr>
          <a:xfrm>
            <a:off x="493909" y="131868"/>
            <a:ext cx="8469881" cy="400110"/>
          </a:xfrm>
          <a:prstGeom prst="rect">
            <a:avLst/>
          </a:prstGeom>
          <a:noFill/>
        </p:spPr>
        <p:txBody>
          <a:bodyPr wrap="square" rtlCol="0">
            <a:spAutoFit/>
          </a:bodyPr>
          <a:lstStyle/>
          <a:p>
            <a:pPr algn="r"/>
            <a:r>
              <a:rPr lang="en-US" sz="2000" dirty="0">
                <a:solidFill>
                  <a:schemeClr val="bg1"/>
                </a:solidFill>
              </a:rPr>
              <a:t>LGBTQ+, Sexual Health &amp; Relationships</a:t>
            </a:r>
            <a:endParaRPr lang="en-GB" dirty="0">
              <a:solidFill>
                <a:schemeClr val="bg1"/>
              </a:solidFill>
            </a:endParaRPr>
          </a:p>
        </p:txBody>
      </p:sp>
      <p:graphicFrame>
        <p:nvGraphicFramePr>
          <p:cNvPr id="2" name="Table 2">
            <a:extLst>
              <a:ext uri="{FF2B5EF4-FFF2-40B4-BE49-F238E27FC236}">
                <a16:creationId xmlns:a16="http://schemas.microsoft.com/office/drawing/2014/main" id="{496B2AB9-FD1F-466D-A2F0-344CFBF23A12}"/>
              </a:ext>
            </a:extLst>
          </p:cNvPr>
          <p:cNvGraphicFramePr>
            <a:graphicFrameLocks noGrp="1"/>
          </p:cNvGraphicFramePr>
          <p:nvPr>
            <p:extLst>
              <p:ext uri="{D42A27DB-BD31-4B8C-83A1-F6EECF244321}">
                <p14:modId xmlns:p14="http://schemas.microsoft.com/office/powerpoint/2010/main" val="4185407235"/>
              </p:ext>
            </p:extLst>
          </p:nvPr>
        </p:nvGraphicFramePr>
        <p:xfrm>
          <a:off x="493909" y="546146"/>
          <a:ext cx="5880193" cy="3670055"/>
        </p:xfrm>
        <a:graphic>
          <a:graphicData uri="http://schemas.openxmlformats.org/drawingml/2006/table">
            <a:tbl>
              <a:tblPr firstRow="1" bandRow="1">
                <a:tableStyleId>{C98665B7-6574-423E-A4B5-A6C020D860FF}</a:tableStyleId>
              </a:tblPr>
              <a:tblGrid>
                <a:gridCol w="2560996">
                  <a:extLst>
                    <a:ext uri="{9D8B030D-6E8A-4147-A177-3AD203B41FA5}">
                      <a16:colId xmlns:a16="http://schemas.microsoft.com/office/drawing/2014/main" val="2842465553"/>
                    </a:ext>
                  </a:extLst>
                </a:gridCol>
                <a:gridCol w="3319197">
                  <a:extLst>
                    <a:ext uri="{9D8B030D-6E8A-4147-A177-3AD203B41FA5}">
                      <a16:colId xmlns:a16="http://schemas.microsoft.com/office/drawing/2014/main" val="2393140794"/>
                    </a:ext>
                  </a:extLst>
                </a:gridCol>
              </a:tblGrid>
              <a:tr h="286775">
                <a:tc>
                  <a:txBody>
                    <a:bodyPr/>
                    <a:lstStyle/>
                    <a:p>
                      <a:r>
                        <a:rPr lang="en-US" sz="1000" b="1" dirty="0">
                          <a:solidFill>
                            <a:schemeClr val="bg1"/>
                          </a:solidFill>
                        </a:rPr>
                        <a:t>ORGANISATION</a:t>
                      </a:r>
                      <a:endParaRPr lang="en-GB" sz="1000" b="1"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tc>
                  <a:txBody>
                    <a:bodyPr/>
                    <a:lstStyle/>
                    <a:p>
                      <a:r>
                        <a:rPr lang="en-US" sz="1000" b="1" dirty="0">
                          <a:solidFill>
                            <a:schemeClr val="bg1"/>
                          </a:solidFill>
                        </a:rPr>
                        <a:t>CONTACT</a:t>
                      </a:r>
                      <a:endParaRPr lang="en-GB" sz="1000" b="1"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1072852315"/>
                  </a:ext>
                </a:extLst>
              </a:tr>
              <a:tr h="1369648">
                <a:tc>
                  <a:txBody>
                    <a:bodyPr/>
                    <a:lstStyle/>
                    <a:p>
                      <a:pPr algn="just"/>
                      <a:r>
                        <a:rPr lang="en-US" sz="1000" b="1" dirty="0" err="1">
                          <a:solidFill>
                            <a:schemeClr val="bg1"/>
                          </a:solidFill>
                        </a:rPr>
                        <a:t>HERe</a:t>
                      </a:r>
                      <a:r>
                        <a:rPr lang="en-US" sz="1000" b="1" dirty="0">
                          <a:solidFill>
                            <a:schemeClr val="bg1"/>
                          </a:solidFill>
                        </a:rPr>
                        <a:t> NI</a:t>
                      </a:r>
                    </a:p>
                    <a:p>
                      <a:pPr algn="just"/>
                      <a:r>
                        <a:rPr lang="en-US" sz="1000" b="0" dirty="0">
                          <a:solidFill>
                            <a:schemeClr val="bg1"/>
                          </a:solidFill>
                        </a:rPr>
                        <a:t>We support lesbian and bisexual women and families and improve lives of L&amp;B</a:t>
                      </a:r>
                    </a:p>
                    <a:p>
                      <a:pPr algn="just"/>
                      <a:r>
                        <a:rPr lang="en-US" sz="1000" b="0" dirty="0">
                          <a:solidFill>
                            <a:schemeClr val="bg1"/>
                          </a:solidFill>
                        </a:rPr>
                        <a:t>women across NI. We provide:</a:t>
                      </a:r>
                    </a:p>
                    <a:p>
                      <a:pPr algn="just"/>
                      <a:r>
                        <a:rPr lang="en-US" sz="1000" b="0" dirty="0">
                          <a:solidFill>
                            <a:schemeClr val="bg1"/>
                          </a:solidFill>
                        </a:rPr>
                        <a:t>- Peer support</a:t>
                      </a:r>
                    </a:p>
                    <a:p>
                      <a:pPr algn="just"/>
                      <a:r>
                        <a:rPr lang="en-US" sz="1000" b="0" dirty="0">
                          <a:solidFill>
                            <a:schemeClr val="bg1"/>
                          </a:solidFill>
                        </a:rPr>
                        <a:t>- Facilitating training</a:t>
                      </a:r>
                    </a:p>
                    <a:p>
                      <a:pPr algn="l"/>
                      <a:r>
                        <a:rPr lang="en-US" sz="1000" b="0" dirty="0">
                          <a:solidFill>
                            <a:schemeClr val="bg1"/>
                          </a:solidFill>
                        </a:rPr>
                        <a:t>- Lobbying government &amp; agencies on your behalf</a:t>
                      </a:r>
                    </a:p>
                    <a:p>
                      <a:pPr algn="l"/>
                      <a:r>
                        <a:rPr lang="en-US" sz="1000" b="0" dirty="0">
                          <a:solidFill>
                            <a:schemeClr val="bg1"/>
                          </a:solidFill>
                        </a:rPr>
                        <a:t>- Offering community space for meeting &amp; much more</a:t>
                      </a:r>
                      <a:endParaRPr lang="en-GB" sz="1000" b="0"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r>
                        <a:rPr lang="en-US" sz="1000" dirty="0">
                          <a:solidFill>
                            <a:schemeClr val="bg1"/>
                          </a:solidFill>
                        </a:rPr>
                        <a:t>CCQHQ Cathedral House</a:t>
                      </a:r>
                    </a:p>
                    <a:p>
                      <a:r>
                        <a:rPr lang="en-US" sz="1000" dirty="0">
                          <a:solidFill>
                            <a:schemeClr val="bg1"/>
                          </a:solidFill>
                        </a:rPr>
                        <a:t>23 - 31 Waring Street, BT1 2DX</a:t>
                      </a:r>
                    </a:p>
                    <a:p>
                      <a:endParaRPr lang="en-US" sz="1000" dirty="0">
                        <a:solidFill>
                          <a:schemeClr val="bg1"/>
                        </a:solidFill>
                      </a:endParaRPr>
                    </a:p>
                    <a:p>
                      <a:r>
                        <a:rPr lang="en-US" sz="1000" dirty="0">
                          <a:solidFill>
                            <a:schemeClr val="bg1"/>
                          </a:solidFill>
                        </a:rPr>
                        <a:t>02890 249452</a:t>
                      </a:r>
                    </a:p>
                    <a:p>
                      <a:endParaRPr lang="en-US" sz="1000" dirty="0">
                        <a:solidFill>
                          <a:schemeClr val="bg1"/>
                        </a:solidFill>
                      </a:endParaRPr>
                    </a:p>
                    <a:p>
                      <a:r>
                        <a:rPr lang="en-GB" sz="1000" b="1" u="sng" dirty="0">
                          <a:solidFill>
                            <a:srgbClr val="002060"/>
                          </a:solidFill>
                        </a:rPr>
                        <a:t>www.hereni.org</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1117904482"/>
                  </a:ext>
                </a:extLst>
              </a:tr>
              <a:tr h="939921">
                <a:tc>
                  <a:txBody>
                    <a:bodyPr/>
                    <a:lstStyle/>
                    <a:p>
                      <a:r>
                        <a:rPr lang="en-US" sz="1000" b="1" i="0" u="none" strike="noStrike" cap="none" baseline="0" dirty="0">
                          <a:solidFill>
                            <a:schemeClr val="bg1"/>
                          </a:solidFill>
                          <a:latin typeface="Arial"/>
                          <a:ea typeface="Arial"/>
                          <a:cs typeface="Arial"/>
                          <a:sym typeface="Arial"/>
                        </a:rPr>
                        <a:t>Positive Life (HIV Charity)</a:t>
                      </a:r>
                    </a:p>
                    <a:p>
                      <a:r>
                        <a:rPr lang="en-US" sz="1000" b="0" i="0" u="none" strike="noStrike" cap="none" baseline="0" dirty="0">
                          <a:solidFill>
                            <a:schemeClr val="bg1"/>
                          </a:solidFill>
                          <a:latin typeface="Arial"/>
                          <a:ea typeface="Arial"/>
                          <a:cs typeface="Arial"/>
                          <a:sym typeface="Arial"/>
                        </a:rPr>
                        <a:t>Provides:</a:t>
                      </a:r>
                    </a:p>
                    <a:p>
                      <a:r>
                        <a:rPr lang="en-US" sz="1000" b="0" i="0" u="none" strike="noStrike" cap="none" baseline="0" dirty="0">
                          <a:solidFill>
                            <a:schemeClr val="bg1"/>
                          </a:solidFill>
                          <a:latin typeface="Arial"/>
                          <a:ea typeface="Arial"/>
                          <a:cs typeface="Arial"/>
                          <a:sym typeface="Arial"/>
                        </a:rPr>
                        <a:t>- Crisis support</a:t>
                      </a:r>
                    </a:p>
                    <a:p>
                      <a:r>
                        <a:rPr lang="en-US" sz="1000" b="0" i="0" u="none" strike="noStrike" cap="none" baseline="0" dirty="0">
                          <a:solidFill>
                            <a:schemeClr val="bg1"/>
                          </a:solidFill>
                          <a:latin typeface="Arial"/>
                          <a:ea typeface="Arial"/>
                          <a:cs typeface="Arial"/>
                          <a:sym typeface="Arial"/>
                        </a:rPr>
                        <a:t>- +Family Life Project</a:t>
                      </a:r>
                    </a:p>
                    <a:p>
                      <a:r>
                        <a:rPr lang="en-US" sz="1000" b="0" i="0" u="none" strike="noStrike" cap="none" baseline="0" dirty="0">
                          <a:solidFill>
                            <a:schemeClr val="bg1"/>
                          </a:solidFill>
                          <a:latin typeface="Arial"/>
                          <a:ea typeface="Arial"/>
                          <a:cs typeface="Arial"/>
                          <a:sym typeface="Arial"/>
                        </a:rPr>
                        <a:t>- Health &amp; Wellbeing</a:t>
                      </a:r>
                    </a:p>
                    <a:p>
                      <a:r>
                        <a:rPr lang="en-US" sz="1000" b="0" i="0" u="none" strike="noStrike" cap="none" baseline="0" dirty="0">
                          <a:solidFill>
                            <a:schemeClr val="bg1"/>
                          </a:solidFill>
                          <a:latin typeface="Arial"/>
                          <a:ea typeface="Arial"/>
                          <a:cs typeface="Arial"/>
                          <a:sym typeface="Arial"/>
                        </a:rPr>
                        <a:t>- Rapid HIV testing</a:t>
                      </a:r>
                    </a:p>
                    <a:p>
                      <a:r>
                        <a:rPr lang="en-US" sz="1000" b="0" i="0" u="none" strike="noStrike" cap="none" baseline="0" dirty="0">
                          <a:solidFill>
                            <a:schemeClr val="bg1"/>
                          </a:solidFill>
                          <a:latin typeface="Arial"/>
                          <a:ea typeface="Arial"/>
                          <a:cs typeface="Arial"/>
                          <a:sym typeface="Arial"/>
                        </a:rPr>
                        <a:t>- Free condoms</a:t>
                      </a:r>
                    </a:p>
                    <a:p>
                      <a:r>
                        <a:rPr lang="en-US" sz="1000" b="0" i="0" u="none" strike="noStrike" cap="none" baseline="0" dirty="0">
                          <a:solidFill>
                            <a:schemeClr val="bg1"/>
                          </a:solidFill>
                          <a:latin typeface="Arial"/>
                          <a:ea typeface="Arial"/>
                          <a:cs typeface="Arial"/>
                          <a:sym typeface="Arial"/>
                        </a:rPr>
                        <a:t>- Training &amp; Education</a:t>
                      </a:r>
                    </a:p>
                    <a:p>
                      <a:r>
                        <a:rPr lang="en-US" sz="1000" b="0" i="0" u="none" strike="noStrike" cap="none" baseline="0" dirty="0">
                          <a:solidFill>
                            <a:schemeClr val="bg1"/>
                          </a:solidFill>
                          <a:latin typeface="Arial"/>
                          <a:ea typeface="Arial"/>
                          <a:cs typeface="Arial"/>
                          <a:sym typeface="Arial"/>
                        </a:rPr>
                        <a:t>- Online Resources</a:t>
                      </a:r>
                    </a:p>
                    <a:p>
                      <a:r>
                        <a:rPr lang="en-US" sz="1000" b="0" i="0" u="none" strike="noStrike" cap="none" baseline="0" dirty="0">
                          <a:solidFill>
                            <a:schemeClr val="bg1"/>
                          </a:solidFill>
                          <a:latin typeface="Arial"/>
                          <a:ea typeface="Arial"/>
                          <a:cs typeface="Arial"/>
                          <a:sym typeface="Arial"/>
                        </a:rPr>
                        <a:t>- Volunteering</a:t>
                      </a:r>
                    </a:p>
                    <a:p>
                      <a:r>
                        <a:rPr lang="en-US" sz="1000" b="0" i="0" u="none" strike="noStrike" cap="none" baseline="0" dirty="0">
                          <a:solidFill>
                            <a:schemeClr val="bg1"/>
                          </a:solidFill>
                          <a:latin typeface="Arial"/>
                          <a:ea typeface="Arial"/>
                          <a:cs typeface="Arial"/>
                          <a:sym typeface="Arial"/>
                        </a:rPr>
                        <a:t>- Policy Advocacy</a:t>
                      </a:r>
                      <a:endParaRPr lang="en-GB" sz="1000" b="0"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tc>
                  <a:txBody>
                    <a:bodyPr/>
                    <a:lstStyle/>
                    <a:p>
                      <a:r>
                        <a:rPr lang="en-US" sz="1000" dirty="0">
                          <a:solidFill>
                            <a:schemeClr val="bg1"/>
                          </a:solidFill>
                        </a:rPr>
                        <a:t>20 </a:t>
                      </a:r>
                      <a:r>
                        <a:rPr lang="en-US" sz="1000" dirty="0" err="1">
                          <a:solidFill>
                            <a:schemeClr val="bg1"/>
                          </a:solidFill>
                        </a:rPr>
                        <a:t>Derryvolgie</a:t>
                      </a:r>
                      <a:r>
                        <a:rPr lang="en-US" sz="1000" dirty="0">
                          <a:solidFill>
                            <a:schemeClr val="bg1"/>
                          </a:solidFill>
                        </a:rPr>
                        <a:t> Avenue, Belfast, BT9 6FN</a:t>
                      </a:r>
                    </a:p>
                    <a:p>
                      <a:endParaRPr lang="en-US" sz="1000" dirty="0">
                        <a:solidFill>
                          <a:schemeClr val="bg1"/>
                        </a:solidFill>
                      </a:endParaRPr>
                    </a:p>
                    <a:p>
                      <a:r>
                        <a:rPr lang="en-US" sz="1000" dirty="0">
                          <a:solidFill>
                            <a:schemeClr val="bg1"/>
                          </a:solidFill>
                        </a:rPr>
                        <a:t>0800 137437 (Confidential helpline)</a:t>
                      </a:r>
                    </a:p>
                    <a:p>
                      <a:endParaRPr lang="en-US" sz="1000" dirty="0">
                        <a:solidFill>
                          <a:schemeClr val="bg1"/>
                        </a:solidFill>
                      </a:endParaRPr>
                    </a:p>
                    <a:p>
                      <a:r>
                        <a:rPr lang="en-US" sz="1000" b="1" u="sng" dirty="0">
                          <a:solidFill>
                            <a:srgbClr val="002060"/>
                          </a:solidFill>
                        </a:rPr>
                        <a:t>www.positivelifeni.com</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2176183500"/>
                  </a:ext>
                </a:extLst>
              </a:tr>
            </a:tbl>
          </a:graphicData>
        </a:graphic>
      </p:graphicFrame>
      <p:pic>
        <p:nvPicPr>
          <p:cNvPr id="10" name="Picture 9">
            <a:extLst>
              <a:ext uri="{FF2B5EF4-FFF2-40B4-BE49-F238E27FC236}">
                <a16:creationId xmlns:a16="http://schemas.microsoft.com/office/drawing/2014/main" id="{4B572775-300A-44F1-9D64-FD52515FB96E}"/>
              </a:ext>
            </a:extLst>
          </p:cNvPr>
          <p:cNvPicPr>
            <a:picLocks noChangeAspect="1"/>
          </p:cNvPicPr>
          <p:nvPr/>
        </p:nvPicPr>
        <p:blipFill>
          <a:blip r:embed="rId3"/>
          <a:stretch>
            <a:fillRect/>
          </a:stretch>
        </p:blipFill>
        <p:spPr>
          <a:xfrm>
            <a:off x="5573690" y="1161699"/>
            <a:ext cx="333375" cy="333375"/>
          </a:xfrm>
          <a:prstGeom prst="rect">
            <a:avLst/>
          </a:prstGeom>
        </p:spPr>
      </p:pic>
      <p:pic>
        <p:nvPicPr>
          <p:cNvPr id="7" name="Picture 6">
            <a:extLst>
              <a:ext uri="{FF2B5EF4-FFF2-40B4-BE49-F238E27FC236}">
                <a16:creationId xmlns:a16="http://schemas.microsoft.com/office/drawing/2014/main" id="{0549E230-89EC-4B25-A8AD-F018F491E0D4}"/>
              </a:ext>
            </a:extLst>
          </p:cNvPr>
          <p:cNvPicPr>
            <a:picLocks noChangeAspect="1"/>
          </p:cNvPicPr>
          <p:nvPr/>
        </p:nvPicPr>
        <p:blipFill>
          <a:blip r:embed="rId4"/>
          <a:stretch>
            <a:fillRect/>
          </a:stretch>
        </p:blipFill>
        <p:spPr>
          <a:xfrm>
            <a:off x="5573689" y="1684014"/>
            <a:ext cx="333375" cy="333375"/>
          </a:xfrm>
          <a:prstGeom prst="rect">
            <a:avLst/>
          </a:prstGeom>
        </p:spPr>
      </p:pic>
      <p:pic>
        <p:nvPicPr>
          <p:cNvPr id="8" name="Picture 7">
            <a:extLst>
              <a:ext uri="{FF2B5EF4-FFF2-40B4-BE49-F238E27FC236}">
                <a16:creationId xmlns:a16="http://schemas.microsoft.com/office/drawing/2014/main" id="{5367C73A-7C66-4CD5-AC81-A136BEF439FA}"/>
              </a:ext>
            </a:extLst>
          </p:cNvPr>
          <p:cNvPicPr>
            <a:picLocks noChangeAspect="1"/>
          </p:cNvPicPr>
          <p:nvPr/>
        </p:nvPicPr>
        <p:blipFill>
          <a:blip r:embed="rId3"/>
          <a:stretch>
            <a:fillRect/>
          </a:stretch>
        </p:blipFill>
        <p:spPr>
          <a:xfrm>
            <a:off x="5573688" y="2668144"/>
            <a:ext cx="333375" cy="333375"/>
          </a:xfrm>
          <a:prstGeom prst="rect">
            <a:avLst/>
          </a:prstGeom>
        </p:spPr>
      </p:pic>
      <p:pic>
        <p:nvPicPr>
          <p:cNvPr id="12" name="Picture 11">
            <a:extLst>
              <a:ext uri="{FF2B5EF4-FFF2-40B4-BE49-F238E27FC236}">
                <a16:creationId xmlns:a16="http://schemas.microsoft.com/office/drawing/2014/main" id="{C381BF12-1BA8-4E33-BAB6-BE186E02F1CA}"/>
              </a:ext>
            </a:extLst>
          </p:cNvPr>
          <p:cNvPicPr>
            <a:picLocks noChangeAspect="1"/>
          </p:cNvPicPr>
          <p:nvPr/>
        </p:nvPicPr>
        <p:blipFill>
          <a:blip r:embed="rId4"/>
          <a:stretch>
            <a:fillRect/>
          </a:stretch>
        </p:blipFill>
        <p:spPr>
          <a:xfrm>
            <a:off x="5573686" y="3155257"/>
            <a:ext cx="333375" cy="333375"/>
          </a:xfrm>
          <a:prstGeom prst="rect">
            <a:avLst/>
          </a:prstGeom>
        </p:spPr>
      </p:pic>
    </p:spTree>
    <p:extLst>
      <p:ext uri="{BB962C8B-B14F-4D97-AF65-F5344CB8AC3E}">
        <p14:creationId xmlns:p14="http://schemas.microsoft.com/office/powerpoint/2010/main" val="40587179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6" name="TextBox 5">
            <a:extLst>
              <a:ext uri="{FF2B5EF4-FFF2-40B4-BE49-F238E27FC236}">
                <a16:creationId xmlns:a16="http://schemas.microsoft.com/office/drawing/2014/main" id="{F238ADAD-C8B8-4817-BDDB-356BDDB0FB67}"/>
              </a:ext>
            </a:extLst>
          </p:cNvPr>
          <p:cNvSpPr txBox="1"/>
          <p:nvPr/>
        </p:nvSpPr>
        <p:spPr>
          <a:xfrm>
            <a:off x="493909" y="131868"/>
            <a:ext cx="8469881" cy="400110"/>
          </a:xfrm>
          <a:prstGeom prst="rect">
            <a:avLst/>
          </a:prstGeom>
          <a:noFill/>
        </p:spPr>
        <p:txBody>
          <a:bodyPr wrap="square" rtlCol="0">
            <a:spAutoFit/>
          </a:bodyPr>
          <a:lstStyle/>
          <a:p>
            <a:pPr algn="r"/>
            <a:r>
              <a:rPr lang="en-US" sz="2000" dirty="0">
                <a:solidFill>
                  <a:schemeClr val="bg1"/>
                </a:solidFill>
              </a:rPr>
              <a:t>LGBTQ+, Sexual Health &amp; Relationships</a:t>
            </a:r>
            <a:endParaRPr lang="en-GB" dirty="0">
              <a:solidFill>
                <a:schemeClr val="bg1"/>
              </a:solidFill>
            </a:endParaRPr>
          </a:p>
        </p:txBody>
      </p:sp>
      <p:graphicFrame>
        <p:nvGraphicFramePr>
          <p:cNvPr id="2" name="Table 2">
            <a:extLst>
              <a:ext uri="{FF2B5EF4-FFF2-40B4-BE49-F238E27FC236}">
                <a16:creationId xmlns:a16="http://schemas.microsoft.com/office/drawing/2014/main" id="{496B2AB9-FD1F-466D-A2F0-344CFBF23A12}"/>
              </a:ext>
            </a:extLst>
          </p:cNvPr>
          <p:cNvGraphicFramePr>
            <a:graphicFrameLocks noGrp="1"/>
          </p:cNvGraphicFramePr>
          <p:nvPr>
            <p:extLst>
              <p:ext uri="{D42A27DB-BD31-4B8C-83A1-F6EECF244321}">
                <p14:modId xmlns:p14="http://schemas.microsoft.com/office/powerpoint/2010/main" val="3937510302"/>
              </p:ext>
            </p:extLst>
          </p:nvPr>
        </p:nvGraphicFramePr>
        <p:xfrm>
          <a:off x="493909" y="546146"/>
          <a:ext cx="5880193" cy="3119463"/>
        </p:xfrm>
        <a:graphic>
          <a:graphicData uri="http://schemas.openxmlformats.org/drawingml/2006/table">
            <a:tbl>
              <a:tblPr firstRow="1" bandRow="1">
                <a:tableStyleId>{C98665B7-6574-423E-A4B5-A6C020D860FF}</a:tableStyleId>
              </a:tblPr>
              <a:tblGrid>
                <a:gridCol w="2560996">
                  <a:extLst>
                    <a:ext uri="{9D8B030D-6E8A-4147-A177-3AD203B41FA5}">
                      <a16:colId xmlns:a16="http://schemas.microsoft.com/office/drawing/2014/main" val="2842465553"/>
                    </a:ext>
                  </a:extLst>
                </a:gridCol>
                <a:gridCol w="3319197">
                  <a:extLst>
                    <a:ext uri="{9D8B030D-6E8A-4147-A177-3AD203B41FA5}">
                      <a16:colId xmlns:a16="http://schemas.microsoft.com/office/drawing/2014/main" val="2393140794"/>
                    </a:ext>
                  </a:extLst>
                </a:gridCol>
              </a:tblGrid>
              <a:tr h="286775">
                <a:tc>
                  <a:txBody>
                    <a:bodyPr/>
                    <a:lstStyle/>
                    <a:p>
                      <a:r>
                        <a:rPr lang="en-US" sz="1000" b="1" dirty="0">
                          <a:solidFill>
                            <a:schemeClr val="bg1"/>
                          </a:solidFill>
                        </a:rPr>
                        <a:t>ORGANISATION</a:t>
                      </a:r>
                      <a:endParaRPr lang="en-GB" sz="1000" b="1"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tc>
                  <a:txBody>
                    <a:bodyPr/>
                    <a:lstStyle/>
                    <a:p>
                      <a:r>
                        <a:rPr lang="en-US" sz="1000" b="1" dirty="0">
                          <a:solidFill>
                            <a:schemeClr val="bg1"/>
                          </a:solidFill>
                        </a:rPr>
                        <a:t>CONTACT</a:t>
                      </a:r>
                      <a:endParaRPr lang="en-GB" sz="1000" b="1"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1072852315"/>
                  </a:ext>
                </a:extLst>
              </a:tr>
              <a:tr h="1369648">
                <a:tc>
                  <a:txBody>
                    <a:bodyPr/>
                    <a:lstStyle/>
                    <a:p>
                      <a:pPr algn="just"/>
                      <a:r>
                        <a:rPr lang="en-US" sz="1000" b="1" dirty="0">
                          <a:solidFill>
                            <a:schemeClr val="bg1"/>
                          </a:solidFill>
                        </a:rPr>
                        <a:t>Rowan Centre</a:t>
                      </a:r>
                    </a:p>
                    <a:p>
                      <a:pPr algn="just"/>
                      <a:r>
                        <a:rPr lang="en-US" sz="1000" b="0" dirty="0">
                          <a:solidFill>
                            <a:schemeClr val="bg1"/>
                          </a:solidFill>
                        </a:rPr>
                        <a:t>This is a regional sexual assault referral </a:t>
                      </a:r>
                      <a:r>
                        <a:rPr lang="en-US" sz="1000" b="0" dirty="0" err="1">
                          <a:solidFill>
                            <a:schemeClr val="bg1"/>
                          </a:solidFill>
                        </a:rPr>
                        <a:t>centre</a:t>
                      </a:r>
                      <a:r>
                        <a:rPr lang="en-US" sz="1000" b="0" dirty="0">
                          <a:solidFill>
                            <a:schemeClr val="bg1"/>
                          </a:solidFill>
                        </a:rPr>
                        <a:t> (SARC) for Northern Ireland.</a:t>
                      </a:r>
                      <a:endParaRPr lang="en-GB" sz="1000" b="0"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r>
                        <a:rPr lang="en-US" sz="1000" dirty="0">
                          <a:solidFill>
                            <a:schemeClr val="bg1"/>
                          </a:solidFill>
                        </a:rPr>
                        <a:t>Antrim Area Hospital, 45 Bush Rd, Antrim, BT41 2RL</a:t>
                      </a:r>
                    </a:p>
                    <a:p>
                      <a:endParaRPr lang="en-US" sz="1000" dirty="0">
                        <a:solidFill>
                          <a:schemeClr val="bg1"/>
                        </a:solidFill>
                      </a:endParaRPr>
                    </a:p>
                    <a:p>
                      <a:r>
                        <a:rPr lang="en-US" sz="1000" dirty="0">
                          <a:solidFill>
                            <a:schemeClr val="bg1"/>
                          </a:solidFill>
                        </a:rPr>
                        <a:t>0800 389 4424</a:t>
                      </a:r>
                    </a:p>
                    <a:p>
                      <a:endParaRPr lang="en-US" sz="1000" dirty="0">
                        <a:solidFill>
                          <a:schemeClr val="bg1"/>
                        </a:solidFill>
                      </a:endParaRPr>
                    </a:p>
                    <a:p>
                      <a:r>
                        <a:rPr lang="en-US" sz="1000" b="1" u="sng" dirty="0">
                          <a:solidFill>
                            <a:srgbClr val="002060"/>
                          </a:solidFill>
                        </a:rPr>
                        <a:t>www.therowan.net</a:t>
                      </a:r>
                      <a:endParaRPr lang="en-GB" sz="1000" b="1" u="sng" dirty="0">
                        <a:solidFill>
                          <a:srgbClr val="002060"/>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1117904482"/>
                  </a:ext>
                </a:extLst>
              </a:tr>
              <a:tr h="939921">
                <a:tc>
                  <a:txBody>
                    <a:bodyPr/>
                    <a:lstStyle/>
                    <a:p>
                      <a:r>
                        <a:rPr lang="en-US" sz="1000" b="1" i="0" u="none" strike="noStrike" cap="none" baseline="0" dirty="0">
                          <a:solidFill>
                            <a:schemeClr val="bg1"/>
                          </a:solidFill>
                          <a:latin typeface="Arial"/>
                          <a:ea typeface="Arial"/>
                          <a:cs typeface="Arial"/>
                          <a:sym typeface="Arial"/>
                        </a:rPr>
                        <a:t>Women's Aid</a:t>
                      </a:r>
                    </a:p>
                    <a:p>
                      <a:r>
                        <a:rPr lang="en-US" sz="1000" b="0" i="0" u="none" strike="noStrike" cap="none" baseline="0" dirty="0">
                          <a:solidFill>
                            <a:schemeClr val="bg1"/>
                          </a:solidFill>
                          <a:latin typeface="Arial"/>
                          <a:ea typeface="Arial"/>
                          <a:cs typeface="Arial"/>
                          <a:sym typeface="Arial"/>
                        </a:rPr>
                        <a:t>Leading Voluntary </a:t>
                      </a:r>
                      <a:r>
                        <a:rPr lang="en-US" sz="1000" b="0" i="0" u="none" strike="noStrike" cap="none" baseline="0" dirty="0" err="1">
                          <a:solidFill>
                            <a:schemeClr val="bg1"/>
                          </a:solidFill>
                          <a:latin typeface="Arial"/>
                          <a:ea typeface="Arial"/>
                          <a:cs typeface="Arial"/>
                          <a:sym typeface="Arial"/>
                        </a:rPr>
                        <a:t>organisation</a:t>
                      </a:r>
                      <a:r>
                        <a:rPr lang="en-US" sz="1000" b="0" i="0" u="none" strike="noStrike" cap="none" baseline="0" dirty="0">
                          <a:solidFill>
                            <a:schemeClr val="bg1"/>
                          </a:solidFill>
                          <a:latin typeface="Arial"/>
                          <a:ea typeface="Arial"/>
                          <a:cs typeface="Arial"/>
                          <a:sym typeface="Arial"/>
                        </a:rPr>
                        <a:t> in NI addressing domestic and sexual violence.</a:t>
                      </a:r>
                    </a:p>
                    <a:p>
                      <a:r>
                        <a:rPr lang="en-US" sz="1000" b="0" i="0" u="none" strike="noStrike" cap="none" baseline="0" dirty="0">
                          <a:solidFill>
                            <a:schemeClr val="bg1"/>
                          </a:solidFill>
                          <a:latin typeface="Arial"/>
                          <a:ea typeface="Arial"/>
                          <a:cs typeface="Arial"/>
                          <a:sym typeface="Arial"/>
                        </a:rPr>
                        <a:t>Provides:</a:t>
                      </a:r>
                    </a:p>
                    <a:p>
                      <a:r>
                        <a:rPr lang="en-US" sz="1000" b="0" i="0" u="none" strike="noStrike" cap="none" baseline="0" dirty="0">
                          <a:solidFill>
                            <a:schemeClr val="bg1"/>
                          </a:solidFill>
                          <a:latin typeface="Arial"/>
                          <a:ea typeface="Arial"/>
                          <a:cs typeface="Arial"/>
                          <a:sym typeface="Arial"/>
                        </a:rPr>
                        <a:t>- Refuge accommodation to women &amp; children</a:t>
                      </a:r>
                    </a:p>
                    <a:p>
                      <a:r>
                        <a:rPr lang="en-US" sz="1000" b="0" i="0" u="none" strike="noStrike" cap="none" baseline="0" dirty="0">
                          <a:solidFill>
                            <a:schemeClr val="bg1"/>
                          </a:solidFill>
                          <a:latin typeface="Arial"/>
                          <a:ea typeface="Arial"/>
                          <a:cs typeface="Arial"/>
                          <a:sym typeface="Arial"/>
                        </a:rPr>
                        <a:t>- Support services to women, children &amp; young people.</a:t>
                      </a:r>
                    </a:p>
                    <a:p>
                      <a:r>
                        <a:rPr lang="en-US" sz="1000" b="0" i="0" u="none" strike="noStrike" cap="none" baseline="0" dirty="0">
                          <a:solidFill>
                            <a:schemeClr val="bg1"/>
                          </a:solidFill>
                          <a:latin typeface="Arial"/>
                          <a:ea typeface="Arial"/>
                          <a:cs typeface="Arial"/>
                          <a:sym typeface="Arial"/>
                        </a:rPr>
                        <a:t>- Preventative education</a:t>
                      </a:r>
                      <a:endParaRPr lang="en-GB" sz="1000" b="0"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tc>
                  <a:txBody>
                    <a:bodyPr/>
                    <a:lstStyle/>
                    <a:p>
                      <a:r>
                        <a:rPr lang="en-US" sz="1000" dirty="0">
                          <a:solidFill>
                            <a:schemeClr val="bg1"/>
                          </a:solidFill>
                        </a:rPr>
                        <a:t>Women’s Aid Federation NI</a:t>
                      </a:r>
                    </a:p>
                    <a:p>
                      <a:r>
                        <a:rPr lang="en-US" sz="1000" dirty="0">
                          <a:solidFill>
                            <a:schemeClr val="bg1"/>
                          </a:solidFill>
                        </a:rPr>
                        <a:t>The Annex, 30 Adelaide Park, BT9 6FY</a:t>
                      </a:r>
                    </a:p>
                    <a:p>
                      <a:endParaRPr lang="en-US" sz="1000" dirty="0">
                        <a:solidFill>
                          <a:schemeClr val="bg1"/>
                        </a:solidFill>
                      </a:endParaRPr>
                    </a:p>
                    <a:p>
                      <a:r>
                        <a:rPr lang="en-US" sz="1000" dirty="0">
                          <a:solidFill>
                            <a:schemeClr val="bg1"/>
                          </a:solidFill>
                        </a:rPr>
                        <a:t>028 9024 9041</a:t>
                      </a:r>
                    </a:p>
                    <a:p>
                      <a:endParaRPr lang="en-US" sz="1000" dirty="0">
                        <a:solidFill>
                          <a:schemeClr val="bg1"/>
                        </a:solidFill>
                      </a:endParaRPr>
                    </a:p>
                    <a:p>
                      <a:r>
                        <a:rPr lang="en-US" sz="1000" b="1" u="sng" dirty="0">
                          <a:solidFill>
                            <a:srgbClr val="002060"/>
                          </a:solidFill>
                        </a:rPr>
                        <a:t>www.womensaidni.org</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2176183500"/>
                  </a:ext>
                </a:extLst>
              </a:tr>
            </a:tbl>
          </a:graphicData>
        </a:graphic>
      </p:graphicFrame>
      <p:pic>
        <p:nvPicPr>
          <p:cNvPr id="8" name="Picture 7">
            <a:extLst>
              <a:ext uri="{FF2B5EF4-FFF2-40B4-BE49-F238E27FC236}">
                <a16:creationId xmlns:a16="http://schemas.microsoft.com/office/drawing/2014/main" id="{5367C73A-7C66-4CD5-AC81-A136BEF439FA}"/>
              </a:ext>
            </a:extLst>
          </p:cNvPr>
          <p:cNvPicPr>
            <a:picLocks noChangeAspect="1"/>
          </p:cNvPicPr>
          <p:nvPr/>
        </p:nvPicPr>
        <p:blipFill>
          <a:blip r:embed="rId3"/>
          <a:stretch>
            <a:fillRect/>
          </a:stretch>
        </p:blipFill>
        <p:spPr>
          <a:xfrm>
            <a:off x="5573686" y="2347770"/>
            <a:ext cx="333375" cy="333375"/>
          </a:xfrm>
          <a:prstGeom prst="rect">
            <a:avLst/>
          </a:prstGeom>
        </p:spPr>
      </p:pic>
      <p:pic>
        <p:nvPicPr>
          <p:cNvPr id="12" name="Picture 11">
            <a:extLst>
              <a:ext uri="{FF2B5EF4-FFF2-40B4-BE49-F238E27FC236}">
                <a16:creationId xmlns:a16="http://schemas.microsoft.com/office/drawing/2014/main" id="{C381BF12-1BA8-4E33-BAB6-BE186E02F1CA}"/>
              </a:ext>
            </a:extLst>
          </p:cNvPr>
          <p:cNvPicPr>
            <a:picLocks noChangeAspect="1"/>
          </p:cNvPicPr>
          <p:nvPr/>
        </p:nvPicPr>
        <p:blipFill>
          <a:blip r:embed="rId4"/>
          <a:stretch>
            <a:fillRect/>
          </a:stretch>
        </p:blipFill>
        <p:spPr>
          <a:xfrm>
            <a:off x="5573686" y="2888279"/>
            <a:ext cx="333375" cy="333375"/>
          </a:xfrm>
          <a:prstGeom prst="rect">
            <a:avLst/>
          </a:prstGeom>
        </p:spPr>
      </p:pic>
      <p:pic>
        <p:nvPicPr>
          <p:cNvPr id="9" name="Picture 8">
            <a:extLst>
              <a:ext uri="{FF2B5EF4-FFF2-40B4-BE49-F238E27FC236}">
                <a16:creationId xmlns:a16="http://schemas.microsoft.com/office/drawing/2014/main" id="{C8DC41E2-E44C-484B-AE37-DA5788F684D3}"/>
              </a:ext>
            </a:extLst>
          </p:cNvPr>
          <p:cNvPicPr>
            <a:picLocks noChangeAspect="1"/>
          </p:cNvPicPr>
          <p:nvPr/>
        </p:nvPicPr>
        <p:blipFill>
          <a:blip r:embed="rId3"/>
          <a:stretch>
            <a:fillRect/>
          </a:stretch>
        </p:blipFill>
        <p:spPr>
          <a:xfrm>
            <a:off x="5573686" y="1280271"/>
            <a:ext cx="333375" cy="333375"/>
          </a:xfrm>
          <a:prstGeom prst="rect">
            <a:avLst/>
          </a:prstGeom>
        </p:spPr>
      </p:pic>
    </p:spTree>
    <p:extLst>
      <p:ext uri="{BB962C8B-B14F-4D97-AF65-F5344CB8AC3E}">
        <p14:creationId xmlns:p14="http://schemas.microsoft.com/office/powerpoint/2010/main" val="24724890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6" name="TextBox 5">
            <a:extLst>
              <a:ext uri="{FF2B5EF4-FFF2-40B4-BE49-F238E27FC236}">
                <a16:creationId xmlns:a16="http://schemas.microsoft.com/office/drawing/2014/main" id="{F238ADAD-C8B8-4817-BDDB-356BDDB0FB67}"/>
              </a:ext>
            </a:extLst>
          </p:cNvPr>
          <p:cNvSpPr txBox="1"/>
          <p:nvPr/>
        </p:nvSpPr>
        <p:spPr>
          <a:xfrm>
            <a:off x="493909" y="131868"/>
            <a:ext cx="8469881" cy="400110"/>
          </a:xfrm>
          <a:prstGeom prst="rect">
            <a:avLst/>
          </a:prstGeom>
          <a:noFill/>
        </p:spPr>
        <p:txBody>
          <a:bodyPr wrap="square" rtlCol="0">
            <a:spAutoFit/>
          </a:bodyPr>
          <a:lstStyle/>
          <a:p>
            <a:pPr algn="r"/>
            <a:r>
              <a:rPr lang="en-US" sz="2000" dirty="0">
                <a:solidFill>
                  <a:schemeClr val="bg1"/>
                </a:solidFill>
              </a:rPr>
              <a:t>Mental Health</a:t>
            </a:r>
            <a:endParaRPr lang="en-GB" dirty="0">
              <a:solidFill>
                <a:schemeClr val="bg1"/>
              </a:solidFill>
            </a:endParaRPr>
          </a:p>
        </p:txBody>
      </p:sp>
      <p:graphicFrame>
        <p:nvGraphicFramePr>
          <p:cNvPr id="2" name="Table 2">
            <a:extLst>
              <a:ext uri="{FF2B5EF4-FFF2-40B4-BE49-F238E27FC236}">
                <a16:creationId xmlns:a16="http://schemas.microsoft.com/office/drawing/2014/main" id="{496B2AB9-FD1F-466D-A2F0-344CFBF23A12}"/>
              </a:ext>
            </a:extLst>
          </p:cNvPr>
          <p:cNvGraphicFramePr>
            <a:graphicFrameLocks noGrp="1"/>
          </p:cNvGraphicFramePr>
          <p:nvPr>
            <p:extLst>
              <p:ext uri="{D42A27DB-BD31-4B8C-83A1-F6EECF244321}">
                <p14:modId xmlns:p14="http://schemas.microsoft.com/office/powerpoint/2010/main" val="190288341"/>
              </p:ext>
            </p:extLst>
          </p:nvPr>
        </p:nvGraphicFramePr>
        <p:xfrm>
          <a:off x="493909" y="546147"/>
          <a:ext cx="5880193" cy="4223683"/>
        </p:xfrm>
        <a:graphic>
          <a:graphicData uri="http://schemas.openxmlformats.org/drawingml/2006/table">
            <a:tbl>
              <a:tblPr firstRow="1" bandRow="1">
                <a:tableStyleId>{C98665B7-6574-423E-A4B5-A6C020D860FF}</a:tableStyleId>
              </a:tblPr>
              <a:tblGrid>
                <a:gridCol w="2560996">
                  <a:extLst>
                    <a:ext uri="{9D8B030D-6E8A-4147-A177-3AD203B41FA5}">
                      <a16:colId xmlns:a16="http://schemas.microsoft.com/office/drawing/2014/main" val="2842465553"/>
                    </a:ext>
                  </a:extLst>
                </a:gridCol>
                <a:gridCol w="3319197">
                  <a:extLst>
                    <a:ext uri="{9D8B030D-6E8A-4147-A177-3AD203B41FA5}">
                      <a16:colId xmlns:a16="http://schemas.microsoft.com/office/drawing/2014/main" val="2393140794"/>
                    </a:ext>
                  </a:extLst>
                </a:gridCol>
              </a:tblGrid>
              <a:tr h="319762">
                <a:tc>
                  <a:txBody>
                    <a:bodyPr/>
                    <a:lstStyle/>
                    <a:p>
                      <a:r>
                        <a:rPr lang="en-US" sz="1000" b="1" dirty="0">
                          <a:solidFill>
                            <a:schemeClr val="bg1"/>
                          </a:solidFill>
                        </a:rPr>
                        <a:t>ORGANISATION</a:t>
                      </a:r>
                      <a:endParaRPr lang="en-GB" sz="1000" b="1"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tc>
                  <a:txBody>
                    <a:bodyPr/>
                    <a:lstStyle/>
                    <a:p>
                      <a:r>
                        <a:rPr lang="en-US" sz="1000" b="1" dirty="0">
                          <a:solidFill>
                            <a:schemeClr val="bg1"/>
                          </a:solidFill>
                        </a:rPr>
                        <a:t>CONTACT</a:t>
                      </a:r>
                      <a:endParaRPr lang="en-GB" sz="1000" b="1"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1072852315"/>
                  </a:ext>
                </a:extLst>
              </a:tr>
              <a:tr h="957504">
                <a:tc>
                  <a:txBody>
                    <a:bodyPr/>
                    <a:lstStyle/>
                    <a:p>
                      <a:pPr algn="just"/>
                      <a:r>
                        <a:rPr lang="en-US" sz="1000" b="1" dirty="0">
                          <a:solidFill>
                            <a:schemeClr val="bg1"/>
                          </a:solidFill>
                        </a:rPr>
                        <a:t>East Belfast Community Counselling</a:t>
                      </a:r>
                    </a:p>
                    <a:p>
                      <a:pPr algn="just"/>
                      <a:r>
                        <a:rPr lang="en-US" sz="1000" b="0" dirty="0">
                          <a:solidFill>
                            <a:schemeClr val="bg1"/>
                          </a:solidFill>
                        </a:rPr>
                        <a:t>Through a supported team of dedicated, professional counsellors, East Belfast</a:t>
                      </a:r>
                    </a:p>
                    <a:p>
                      <a:pPr algn="just"/>
                      <a:r>
                        <a:rPr lang="en-US" sz="1000" b="0" dirty="0">
                          <a:solidFill>
                            <a:schemeClr val="bg1"/>
                          </a:solidFill>
                        </a:rPr>
                        <a:t>Community Counselling provides broad-ranging counselling service in the local</a:t>
                      </a:r>
                    </a:p>
                    <a:p>
                      <a:pPr algn="just"/>
                      <a:r>
                        <a:rPr lang="en-US" sz="1000" b="0" dirty="0">
                          <a:solidFill>
                            <a:schemeClr val="bg1"/>
                          </a:solidFill>
                        </a:rPr>
                        <a:t>community and beyond.</a:t>
                      </a:r>
                      <a:endParaRPr lang="en-GB" sz="1000" b="0"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r>
                        <a:rPr lang="en-US" sz="1000" dirty="0">
                          <a:solidFill>
                            <a:schemeClr val="bg1"/>
                          </a:solidFill>
                        </a:rPr>
                        <a:t>East Belfast Network Centre</a:t>
                      </a:r>
                    </a:p>
                    <a:p>
                      <a:r>
                        <a:rPr lang="en-US" sz="1000" dirty="0">
                          <a:solidFill>
                            <a:schemeClr val="bg1"/>
                          </a:solidFill>
                        </a:rPr>
                        <a:t>55 Templemore Avenue, Belfast</a:t>
                      </a:r>
                    </a:p>
                    <a:p>
                      <a:r>
                        <a:rPr lang="en-US" sz="1000" dirty="0">
                          <a:solidFill>
                            <a:schemeClr val="bg1"/>
                          </a:solidFill>
                        </a:rPr>
                        <a:t>BT5 4FP</a:t>
                      </a:r>
                    </a:p>
                    <a:p>
                      <a:endParaRPr lang="en-US" sz="1000" dirty="0">
                        <a:solidFill>
                          <a:schemeClr val="bg1"/>
                        </a:solidFill>
                      </a:endParaRPr>
                    </a:p>
                    <a:p>
                      <a:r>
                        <a:rPr lang="en-US" sz="1000" dirty="0">
                          <a:solidFill>
                            <a:schemeClr val="bg1"/>
                          </a:solidFill>
                        </a:rPr>
                        <a:t>028 90460489</a:t>
                      </a:r>
                    </a:p>
                    <a:p>
                      <a:endParaRPr lang="en-US" sz="1000" dirty="0">
                        <a:solidFill>
                          <a:srgbClr val="2185C5"/>
                        </a:solidFill>
                        <a:hlinkClick r:id="rId3">
                          <a:extLst>
                            <a:ext uri="{A12FA001-AC4F-418D-AE19-62706E023703}">
                              <ahyp:hlinkClr xmlns:ahyp="http://schemas.microsoft.com/office/drawing/2018/hyperlinkcolor" val="tx"/>
                            </a:ext>
                          </a:extLst>
                        </a:hlinkClick>
                      </a:endParaRPr>
                    </a:p>
                    <a:p>
                      <a:r>
                        <a:rPr lang="en-US" sz="1000" b="1" u="sng" dirty="0">
                          <a:solidFill>
                            <a:srgbClr val="002060"/>
                          </a:solidFill>
                        </a:rPr>
                        <a:t>www.eastbelfastcounselling.org</a:t>
                      </a:r>
                      <a:endParaRPr lang="en-GB" sz="1000" b="1" u="sng" dirty="0">
                        <a:solidFill>
                          <a:srgbClr val="002060"/>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1117904482"/>
                  </a:ext>
                </a:extLst>
              </a:tr>
              <a:tr h="1040537">
                <a:tc>
                  <a:txBody>
                    <a:bodyPr/>
                    <a:lstStyle/>
                    <a:p>
                      <a:r>
                        <a:rPr lang="en-US" sz="1000" b="1" i="0" u="none" strike="noStrike" cap="none" baseline="0" dirty="0">
                          <a:solidFill>
                            <a:schemeClr val="bg1"/>
                          </a:solidFill>
                          <a:latin typeface="Arial"/>
                          <a:ea typeface="Arial"/>
                          <a:cs typeface="Arial"/>
                          <a:sym typeface="Arial"/>
                        </a:rPr>
                        <a:t>New Life Counselling</a:t>
                      </a:r>
                    </a:p>
                    <a:p>
                      <a:r>
                        <a:rPr lang="en-US" sz="1000" b="0" i="0" u="none" strike="noStrike" cap="none" baseline="0" dirty="0">
                          <a:solidFill>
                            <a:schemeClr val="bg1"/>
                          </a:solidFill>
                          <a:latin typeface="Arial"/>
                          <a:ea typeface="Arial"/>
                          <a:cs typeface="Arial"/>
                          <a:sym typeface="Arial"/>
                        </a:rPr>
                        <a:t>Provides support in:</a:t>
                      </a:r>
                    </a:p>
                    <a:p>
                      <a:r>
                        <a:rPr lang="en-US" sz="1000" b="0" i="0" u="none" strike="noStrike" cap="none" baseline="0" dirty="0">
                          <a:solidFill>
                            <a:schemeClr val="bg1"/>
                          </a:solidFill>
                          <a:latin typeface="Arial"/>
                          <a:ea typeface="Arial"/>
                          <a:cs typeface="Arial"/>
                          <a:sym typeface="Arial"/>
                        </a:rPr>
                        <a:t>- Adult counselling</a:t>
                      </a:r>
                    </a:p>
                    <a:p>
                      <a:r>
                        <a:rPr lang="en-US" sz="1000" b="0" i="0" u="none" strike="noStrike" cap="none" baseline="0" dirty="0">
                          <a:solidFill>
                            <a:schemeClr val="bg1"/>
                          </a:solidFill>
                          <a:latin typeface="Arial"/>
                          <a:ea typeface="Arial"/>
                          <a:cs typeface="Arial"/>
                          <a:sym typeface="Arial"/>
                        </a:rPr>
                        <a:t>- Counselling for kids &amp; youth</a:t>
                      </a:r>
                    </a:p>
                    <a:p>
                      <a:r>
                        <a:rPr lang="en-US" sz="1000" b="0" i="0" u="none" strike="noStrike" cap="none" baseline="0" dirty="0">
                          <a:solidFill>
                            <a:schemeClr val="bg1"/>
                          </a:solidFill>
                          <a:latin typeface="Arial"/>
                          <a:ea typeface="Arial"/>
                          <a:cs typeface="Arial"/>
                          <a:sym typeface="Arial"/>
                        </a:rPr>
                        <a:t>- Family &amp; couples counselling</a:t>
                      </a:r>
                    </a:p>
                    <a:p>
                      <a:r>
                        <a:rPr lang="en-US" sz="1000" b="0" i="0" u="none" strike="noStrike" cap="none" baseline="0" dirty="0">
                          <a:solidFill>
                            <a:schemeClr val="bg1"/>
                          </a:solidFill>
                          <a:latin typeface="Arial"/>
                          <a:ea typeface="Arial"/>
                          <a:cs typeface="Arial"/>
                          <a:sym typeface="Arial"/>
                        </a:rPr>
                        <a:t>- Counselling for deaf</a:t>
                      </a:r>
                    </a:p>
                    <a:p>
                      <a:r>
                        <a:rPr lang="en-US" sz="1000" b="0" i="0" u="none" strike="noStrike" cap="none" baseline="0" dirty="0">
                          <a:solidFill>
                            <a:schemeClr val="bg1"/>
                          </a:solidFill>
                          <a:latin typeface="Arial"/>
                          <a:ea typeface="Arial"/>
                          <a:cs typeface="Arial"/>
                          <a:sym typeface="Arial"/>
                        </a:rPr>
                        <a:t>- Postvention</a:t>
                      </a:r>
                      <a:endParaRPr lang="en-GB" sz="1000" b="0"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tc>
                  <a:txBody>
                    <a:bodyPr/>
                    <a:lstStyle/>
                    <a:p>
                      <a:r>
                        <a:rPr lang="en-US" sz="1000" dirty="0">
                          <a:solidFill>
                            <a:schemeClr val="bg1"/>
                          </a:solidFill>
                        </a:rPr>
                        <a:t>Action Mental Health</a:t>
                      </a:r>
                    </a:p>
                    <a:p>
                      <a:r>
                        <a:rPr lang="en-US" sz="1000" dirty="0">
                          <a:solidFill>
                            <a:schemeClr val="bg1"/>
                          </a:solidFill>
                        </a:rPr>
                        <a:t>27 Jubilee Road, Newtownards</a:t>
                      </a:r>
                    </a:p>
                    <a:p>
                      <a:r>
                        <a:rPr lang="en-US" sz="1000" dirty="0">
                          <a:solidFill>
                            <a:schemeClr val="bg1"/>
                          </a:solidFill>
                        </a:rPr>
                        <a:t>BT23 4YH</a:t>
                      </a:r>
                    </a:p>
                    <a:p>
                      <a:endParaRPr lang="en-US" sz="1000" dirty="0">
                        <a:solidFill>
                          <a:schemeClr val="bg1"/>
                        </a:solidFill>
                      </a:endParaRPr>
                    </a:p>
                    <a:p>
                      <a:r>
                        <a:rPr lang="en-US" sz="1000" dirty="0">
                          <a:solidFill>
                            <a:schemeClr val="bg1"/>
                          </a:solidFill>
                        </a:rPr>
                        <a:t>028 9182 8494</a:t>
                      </a:r>
                    </a:p>
                    <a:p>
                      <a:endParaRPr lang="en-US" sz="1000" dirty="0">
                        <a:solidFill>
                          <a:schemeClr val="bg1"/>
                        </a:solidFill>
                      </a:endParaRPr>
                    </a:p>
                    <a:p>
                      <a:r>
                        <a:rPr lang="en-GB" sz="1000" b="1" u="sng" dirty="0">
                          <a:solidFill>
                            <a:srgbClr val="002060"/>
                          </a:solidFill>
                        </a:rPr>
                        <a:t>www.amh.org.uk</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2176183500"/>
                  </a:ext>
                </a:extLst>
              </a:tr>
              <a:tr h="1587441">
                <a:tc>
                  <a:txBody>
                    <a:bodyPr/>
                    <a:lstStyle/>
                    <a:p>
                      <a:r>
                        <a:rPr lang="en-US" sz="1000" b="1" i="0" u="none" strike="noStrike" cap="none" baseline="0" dirty="0">
                          <a:solidFill>
                            <a:schemeClr val="bg1"/>
                          </a:solidFill>
                          <a:latin typeface="Arial"/>
                          <a:ea typeface="Arial"/>
                          <a:cs typeface="Arial"/>
                          <a:sym typeface="Arial"/>
                        </a:rPr>
                        <a:t>Jigsaw Community Counselling</a:t>
                      </a:r>
                    </a:p>
                    <a:p>
                      <a:r>
                        <a:rPr lang="en-US" sz="1000" b="0" i="0" u="none" strike="noStrike" cap="none" baseline="0" dirty="0">
                          <a:solidFill>
                            <a:schemeClr val="bg1"/>
                          </a:solidFill>
                          <a:latin typeface="Arial"/>
                          <a:ea typeface="Arial"/>
                          <a:cs typeface="Arial"/>
                          <a:sym typeface="Arial"/>
                        </a:rPr>
                        <a:t>Provides Services in:</a:t>
                      </a:r>
                    </a:p>
                    <a:p>
                      <a:r>
                        <a:rPr lang="en-US" sz="1000" b="0" i="0" u="none" strike="noStrike" cap="none" baseline="0" dirty="0">
                          <a:solidFill>
                            <a:schemeClr val="bg1"/>
                          </a:solidFill>
                          <a:latin typeface="Arial"/>
                          <a:ea typeface="Arial"/>
                          <a:cs typeface="Arial"/>
                          <a:sym typeface="Arial"/>
                        </a:rPr>
                        <a:t>- Counselling</a:t>
                      </a:r>
                    </a:p>
                    <a:p>
                      <a:r>
                        <a:rPr lang="en-US" sz="1000" b="0" i="0" u="none" strike="noStrike" cap="none" baseline="0" dirty="0">
                          <a:solidFill>
                            <a:schemeClr val="bg1"/>
                          </a:solidFill>
                          <a:latin typeface="Arial"/>
                          <a:ea typeface="Arial"/>
                          <a:cs typeface="Arial"/>
                          <a:sym typeface="Arial"/>
                        </a:rPr>
                        <a:t>- School Counselling</a:t>
                      </a:r>
                    </a:p>
                    <a:p>
                      <a:r>
                        <a:rPr lang="en-US" sz="1000" b="0" i="0" u="none" strike="noStrike" cap="none" baseline="0" dirty="0">
                          <a:solidFill>
                            <a:schemeClr val="bg1"/>
                          </a:solidFill>
                          <a:latin typeface="Arial"/>
                          <a:ea typeface="Arial"/>
                          <a:cs typeface="Arial"/>
                          <a:sym typeface="Arial"/>
                        </a:rPr>
                        <a:t>- Art therapy</a:t>
                      </a:r>
                    </a:p>
                    <a:p>
                      <a:r>
                        <a:rPr lang="en-US" sz="1000" b="0" i="0" u="none" strike="noStrike" cap="none" baseline="0" dirty="0">
                          <a:solidFill>
                            <a:schemeClr val="bg1"/>
                          </a:solidFill>
                          <a:latin typeface="Arial"/>
                          <a:ea typeface="Arial"/>
                          <a:cs typeface="Arial"/>
                          <a:sym typeface="Arial"/>
                        </a:rPr>
                        <a:t>- Play Therapy</a:t>
                      </a:r>
                    </a:p>
                    <a:p>
                      <a:r>
                        <a:rPr lang="en-US" sz="1000" b="0" i="0" u="none" strike="noStrike" cap="none" baseline="0" dirty="0">
                          <a:solidFill>
                            <a:schemeClr val="bg1"/>
                          </a:solidFill>
                          <a:latin typeface="Arial"/>
                          <a:ea typeface="Arial"/>
                          <a:cs typeface="Arial"/>
                          <a:sym typeface="Arial"/>
                        </a:rPr>
                        <a:t>- Workplace counselling</a:t>
                      </a:r>
                      <a:endParaRPr lang="en-GB" sz="1000" b="0"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r>
                        <a:rPr lang="en-US" sz="1000" dirty="0">
                          <a:solidFill>
                            <a:schemeClr val="bg1"/>
                          </a:solidFill>
                        </a:rPr>
                        <a:t>815 Crumlin Road, Belfast,</a:t>
                      </a:r>
                    </a:p>
                    <a:p>
                      <a:r>
                        <a:rPr lang="en-US" sz="1000" dirty="0">
                          <a:solidFill>
                            <a:schemeClr val="bg1"/>
                          </a:solidFill>
                        </a:rPr>
                        <a:t>BT14 8AA</a:t>
                      </a:r>
                    </a:p>
                    <a:p>
                      <a:endParaRPr lang="en-US" sz="1000" dirty="0">
                        <a:solidFill>
                          <a:schemeClr val="bg1"/>
                        </a:solidFill>
                      </a:endParaRPr>
                    </a:p>
                    <a:p>
                      <a:r>
                        <a:rPr lang="en-US" sz="1000" dirty="0">
                          <a:solidFill>
                            <a:schemeClr val="bg1"/>
                          </a:solidFill>
                        </a:rPr>
                        <a:t>028 09543 8166 / 07539250941</a:t>
                      </a:r>
                    </a:p>
                    <a:p>
                      <a:endParaRPr lang="en-US" sz="1000" dirty="0">
                        <a:solidFill>
                          <a:schemeClr val="bg1"/>
                        </a:solidFil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1" u="sng" dirty="0">
                          <a:solidFill>
                            <a:srgbClr val="002060"/>
                          </a:solidFill>
                        </a:rPr>
                        <a:t>www.jigsawccc.co.uk</a:t>
                      </a:r>
                    </a:p>
                    <a:p>
                      <a:endParaRPr lang="en-GB" sz="1000"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3297106074"/>
                  </a:ext>
                </a:extLst>
              </a:tr>
            </a:tbl>
          </a:graphicData>
        </a:graphic>
      </p:graphicFrame>
      <p:pic>
        <p:nvPicPr>
          <p:cNvPr id="7" name="Picture 6">
            <a:extLst>
              <a:ext uri="{FF2B5EF4-FFF2-40B4-BE49-F238E27FC236}">
                <a16:creationId xmlns:a16="http://schemas.microsoft.com/office/drawing/2014/main" id="{E13F7C30-827B-4AD7-A260-CAEF8926D4B1}"/>
              </a:ext>
            </a:extLst>
          </p:cNvPr>
          <p:cNvPicPr>
            <a:picLocks noChangeAspect="1"/>
          </p:cNvPicPr>
          <p:nvPr/>
        </p:nvPicPr>
        <p:blipFill>
          <a:blip r:embed="rId4"/>
          <a:stretch>
            <a:fillRect/>
          </a:stretch>
        </p:blipFill>
        <p:spPr>
          <a:xfrm>
            <a:off x="5633757" y="2179438"/>
            <a:ext cx="333375" cy="333375"/>
          </a:xfrm>
          <a:prstGeom prst="rect">
            <a:avLst/>
          </a:prstGeom>
        </p:spPr>
      </p:pic>
      <p:pic>
        <p:nvPicPr>
          <p:cNvPr id="9" name="Picture 8">
            <a:extLst>
              <a:ext uri="{FF2B5EF4-FFF2-40B4-BE49-F238E27FC236}">
                <a16:creationId xmlns:a16="http://schemas.microsoft.com/office/drawing/2014/main" id="{39B0BEB6-27B6-4FDC-BF3D-86E5646E2FBF}"/>
              </a:ext>
            </a:extLst>
          </p:cNvPr>
          <p:cNvPicPr>
            <a:picLocks noChangeAspect="1"/>
          </p:cNvPicPr>
          <p:nvPr/>
        </p:nvPicPr>
        <p:blipFill>
          <a:blip r:embed="rId5"/>
          <a:stretch>
            <a:fillRect/>
          </a:stretch>
        </p:blipFill>
        <p:spPr>
          <a:xfrm>
            <a:off x="5633757" y="2657988"/>
            <a:ext cx="333375" cy="333375"/>
          </a:xfrm>
          <a:prstGeom prst="rect">
            <a:avLst/>
          </a:prstGeom>
        </p:spPr>
      </p:pic>
      <p:pic>
        <p:nvPicPr>
          <p:cNvPr id="8" name="Picture 7">
            <a:extLst>
              <a:ext uri="{FF2B5EF4-FFF2-40B4-BE49-F238E27FC236}">
                <a16:creationId xmlns:a16="http://schemas.microsoft.com/office/drawing/2014/main" id="{97BE5231-5981-40A6-B873-D53071AF96F0}"/>
              </a:ext>
            </a:extLst>
          </p:cNvPr>
          <p:cNvPicPr>
            <a:picLocks noChangeAspect="1"/>
          </p:cNvPicPr>
          <p:nvPr/>
        </p:nvPicPr>
        <p:blipFill>
          <a:blip r:embed="rId4"/>
          <a:stretch>
            <a:fillRect/>
          </a:stretch>
        </p:blipFill>
        <p:spPr>
          <a:xfrm>
            <a:off x="5633757" y="3356397"/>
            <a:ext cx="333375" cy="333375"/>
          </a:xfrm>
          <a:prstGeom prst="rect">
            <a:avLst/>
          </a:prstGeom>
        </p:spPr>
      </p:pic>
      <p:pic>
        <p:nvPicPr>
          <p:cNvPr id="4" name="Picture 3">
            <a:extLst>
              <a:ext uri="{FF2B5EF4-FFF2-40B4-BE49-F238E27FC236}">
                <a16:creationId xmlns:a16="http://schemas.microsoft.com/office/drawing/2014/main" id="{8C39E59D-08EA-4530-8CB6-B7C710F833D6}"/>
              </a:ext>
            </a:extLst>
          </p:cNvPr>
          <p:cNvPicPr>
            <a:picLocks noChangeAspect="1"/>
          </p:cNvPicPr>
          <p:nvPr/>
        </p:nvPicPr>
        <p:blipFill>
          <a:blip r:embed="rId6"/>
          <a:stretch>
            <a:fillRect/>
          </a:stretch>
        </p:blipFill>
        <p:spPr>
          <a:xfrm>
            <a:off x="6589776" y="1479271"/>
            <a:ext cx="2374014" cy="15834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1427305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6" name="TextBox 5">
            <a:extLst>
              <a:ext uri="{FF2B5EF4-FFF2-40B4-BE49-F238E27FC236}">
                <a16:creationId xmlns:a16="http://schemas.microsoft.com/office/drawing/2014/main" id="{F238ADAD-C8B8-4817-BDDB-356BDDB0FB67}"/>
              </a:ext>
            </a:extLst>
          </p:cNvPr>
          <p:cNvSpPr txBox="1"/>
          <p:nvPr/>
        </p:nvSpPr>
        <p:spPr>
          <a:xfrm>
            <a:off x="493909" y="131868"/>
            <a:ext cx="8469881" cy="400110"/>
          </a:xfrm>
          <a:prstGeom prst="rect">
            <a:avLst/>
          </a:prstGeom>
          <a:noFill/>
        </p:spPr>
        <p:txBody>
          <a:bodyPr wrap="square" rtlCol="0">
            <a:spAutoFit/>
          </a:bodyPr>
          <a:lstStyle/>
          <a:p>
            <a:pPr algn="r"/>
            <a:r>
              <a:rPr lang="en-US" sz="2000" dirty="0">
                <a:solidFill>
                  <a:schemeClr val="bg1"/>
                </a:solidFill>
              </a:rPr>
              <a:t>Mental Health</a:t>
            </a:r>
            <a:endParaRPr lang="en-GB" dirty="0">
              <a:solidFill>
                <a:schemeClr val="bg1"/>
              </a:solidFill>
            </a:endParaRPr>
          </a:p>
        </p:txBody>
      </p:sp>
      <p:graphicFrame>
        <p:nvGraphicFramePr>
          <p:cNvPr id="2" name="Table 2">
            <a:extLst>
              <a:ext uri="{FF2B5EF4-FFF2-40B4-BE49-F238E27FC236}">
                <a16:creationId xmlns:a16="http://schemas.microsoft.com/office/drawing/2014/main" id="{496B2AB9-FD1F-466D-A2F0-344CFBF23A12}"/>
              </a:ext>
            </a:extLst>
          </p:cNvPr>
          <p:cNvGraphicFramePr>
            <a:graphicFrameLocks noGrp="1"/>
          </p:cNvGraphicFramePr>
          <p:nvPr>
            <p:extLst>
              <p:ext uri="{D42A27DB-BD31-4B8C-83A1-F6EECF244321}">
                <p14:modId xmlns:p14="http://schemas.microsoft.com/office/powerpoint/2010/main" val="601088533"/>
              </p:ext>
            </p:extLst>
          </p:nvPr>
        </p:nvGraphicFramePr>
        <p:xfrm>
          <a:off x="493909" y="546147"/>
          <a:ext cx="5880193" cy="4410780"/>
        </p:xfrm>
        <a:graphic>
          <a:graphicData uri="http://schemas.openxmlformats.org/drawingml/2006/table">
            <a:tbl>
              <a:tblPr firstRow="1" bandRow="1">
                <a:tableStyleId>{C98665B7-6574-423E-A4B5-A6C020D860FF}</a:tableStyleId>
              </a:tblPr>
              <a:tblGrid>
                <a:gridCol w="2560996">
                  <a:extLst>
                    <a:ext uri="{9D8B030D-6E8A-4147-A177-3AD203B41FA5}">
                      <a16:colId xmlns:a16="http://schemas.microsoft.com/office/drawing/2014/main" val="2842465553"/>
                    </a:ext>
                  </a:extLst>
                </a:gridCol>
                <a:gridCol w="3319197">
                  <a:extLst>
                    <a:ext uri="{9D8B030D-6E8A-4147-A177-3AD203B41FA5}">
                      <a16:colId xmlns:a16="http://schemas.microsoft.com/office/drawing/2014/main" val="2393140794"/>
                    </a:ext>
                  </a:extLst>
                </a:gridCol>
              </a:tblGrid>
              <a:tr h="319762">
                <a:tc>
                  <a:txBody>
                    <a:bodyPr/>
                    <a:lstStyle/>
                    <a:p>
                      <a:r>
                        <a:rPr lang="en-US" sz="1000" b="1" dirty="0">
                          <a:solidFill>
                            <a:schemeClr val="bg1"/>
                          </a:solidFill>
                        </a:rPr>
                        <a:t>ORGANISATION</a:t>
                      </a:r>
                      <a:endParaRPr lang="en-GB" sz="1000" b="1"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tc>
                  <a:txBody>
                    <a:bodyPr/>
                    <a:lstStyle/>
                    <a:p>
                      <a:r>
                        <a:rPr lang="en-US" sz="1000" b="1" dirty="0">
                          <a:solidFill>
                            <a:schemeClr val="bg1"/>
                          </a:solidFill>
                        </a:rPr>
                        <a:t>CONTACT</a:t>
                      </a:r>
                      <a:endParaRPr lang="en-GB" sz="1000" b="1"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1072852315"/>
                  </a:ext>
                </a:extLst>
              </a:tr>
              <a:tr h="957504">
                <a:tc>
                  <a:txBody>
                    <a:bodyPr/>
                    <a:lstStyle/>
                    <a:p>
                      <a:pPr algn="just"/>
                      <a:r>
                        <a:rPr lang="en-US" sz="1000" b="1" dirty="0" err="1">
                          <a:solidFill>
                            <a:schemeClr val="bg1"/>
                          </a:solidFill>
                        </a:rPr>
                        <a:t>Lenadoon</a:t>
                      </a:r>
                      <a:r>
                        <a:rPr lang="en-US" sz="1000" b="1" dirty="0">
                          <a:solidFill>
                            <a:schemeClr val="bg1"/>
                          </a:solidFill>
                        </a:rPr>
                        <a:t> Community Counselling</a:t>
                      </a:r>
                    </a:p>
                    <a:p>
                      <a:pPr algn="just"/>
                      <a:r>
                        <a:rPr lang="en-US" sz="1000" b="0" dirty="0">
                          <a:solidFill>
                            <a:schemeClr val="bg1"/>
                          </a:solidFill>
                        </a:rPr>
                        <a:t>We offer a one to one therapeutic counselling service for individuals who are</a:t>
                      </a:r>
                    </a:p>
                    <a:p>
                      <a:pPr algn="just"/>
                      <a:r>
                        <a:rPr lang="en-US" sz="1000" b="0" dirty="0">
                          <a:solidFill>
                            <a:schemeClr val="bg1"/>
                          </a:solidFill>
                        </a:rPr>
                        <a:t>experiencing emotional distress. We offer training in the area of suicide intervention. We can provide a signposting service to</a:t>
                      </a:r>
                    </a:p>
                    <a:p>
                      <a:pPr algn="just"/>
                      <a:r>
                        <a:rPr lang="en-US" sz="1000" b="0" dirty="0">
                          <a:solidFill>
                            <a:schemeClr val="bg1"/>
                          </a:solidFill>
                        </a:rPr>
                        <a:t>other community groups within local area. Anyone from the age of 14 can be referred or directly refer.</a:t>
                      </a:r>
                      <a:endParaRPr lang="en-GB" sz="1000" b="0"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r>
                        <a:rPr lang="en-US" sz="1000" dirty="0">
                          <a:solidFill>
                            <a:schemeClr val="bg1"/>
                          </a:solidFill>
                        </a:rPr>
                        <a:t>124 Stewartstown Road, Belfast, BT11 9JQ</a:t>
                      </a:r>
                    </a:p>
                    <a:p>
                      <a:endParaRPr lang="en-US" sz="1000" dirty="0">
                        <a:solidFill>
                          <a:schemeClr val="bg1"/>
                        </a:solidFill>
                      </a:endParaRPr>
                    </a:p>
                    <a:p>
                      <a:r>
                        <a:rPr lang="en-US" sz="1000" dirty="0">
                          <a:solidFill>
                            <a:schemeClr val="bg1"/>
                          </a:solidFill>
                        </a:rPr>
                        <a:t>02890 600641</a:t>
                      </a:r>
                      <a:r>
                        <a:rPr lang="en-US" sz="1000" dirty="0">
                          <a:solidFill>
                            <a:srgbClr val="2185C5"/>
                          </a:solidFill>
                          <a:hlinkClick r:id="rId3">
                            <a:extLst>
                              <a:ext uri="{A12FA001-AC4F-418D-AE19-62706E023703}">
                                <ahyp:hlinkClr xmlns:ahyp="http://schemas.microsoft.com/office/drawing/2018/hyperlinkcolor" val="tx"/>
                              </a:ext>
                            </a:extLst>
                          </a:hlinkClick>
                        </a:rPr>
                        <a:t>.org</a:t>
                      </a:r>
                      <a:endParaRPr lang="en-GB" sz="1000"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1117904482"/>
                  </a:ext>
                </a:extLst>
              </a:tr>
              <a:tr h="1040537">
                <a:tc>
                  <a:txBody>
                    <a:bodyPr/>
                    <a:lstStyle/>
                    <a:p>
                      <a:r>
                        <a:rPr lang="en-US" sz="1000" b="1" i="0" u="none" strike="noStrike" cap="none" baseline="0" dirty="0">
                          <a:solidFill>
                            <a:schemeClr val="bg1"/>
                          </a:solidFill>
                          <a:latin typeface="Arial"/>
                          <a:ea typeface="Arial"/>
                          <a:cs typeface="Arial"/>
                          <a:sym typeface="Arial"/>
                        </a:rPr>
                        <a:t>NHS - CYPMHS</a:t>
                      </a:r>
                    </a:p>
                    <a:p>
                      <a:pPr algn="just"/>
                      <a:r>
                        <a:rPr lang="en-US" sz="1000" b="0" i="0" u="none" strike="noStrike" cap="none" baseline="0" dirty="0">
                          <a:solidFill>
                            <a:schemeClr val="bg1"/>
                          </a:solidFill>
                          <a:latin typeface="Arial"/>
                          <a:ea typeface="Arial"/>
                          <a:cs typeface="Arial"/>
                          <a:sym typeface="Arial"/>
                        </a:rPr>
                        <a:t>Children and young people's mental health services (CYPMHS) – help for children and young people.</a:t>
                      </a:r>
                      <a:endParaRPr lang="en-GB" sz="1000" b="0"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tc>
                  <a:txBody>
                    <a:bodyPr/>
                    <a:lstStyle/>
                    <a:p>
                      <a:endParaRPr lang="en-US" sz="1000" dirty="0">
                        <a:solidFill>
                          <a:schemeClr val="bg1"/>
                        </a:solidFill>
                      </a:endParaRPr>
                    </a:p>
                    <a:p>
                      <a:endParaRPr lang="en-US" sz="1000" dirty="0">
                        <a:solidFill>
                          <a:schemeClr val="bg1"/>
                        </a:solidFill>
                      </a:endParaRPr>
                    </a:p>
                    <a:p>
                      <a:r>
                        <a:rPr lang="en-US" sz="1000" dirty="0">
                          <a:solidFill>
                            <a:schemeClr val="bg1"/>
                          </a:solidFill>
                        </a:rPr>
                        <a:t>Visit the website </a:t>
                      </a:r>
                      <a:r>
                        <a:rPr lang="en-US" sz="1000" b="1" u="sng" dirty="0">
                          <a:solidFill>
                            <a:srgbClr val="002060"/>
                          </a:solidFill>
                        </a:rPr>
                        <a:t>here</a:t>
                      </a:r>
                      <a:endParaRPr lang="en-GB" sz="1000" b="1" u="sng" dirty="0">
                        <a:solidFill>
                          <a:srgbClr val="002060"/>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2176183500"/>
                  </a:ext>
                </a:extLst>
              </a:tr>
              <a:tr h="1587441">
                <a:tc>
                  <a:txBody>
                    <a:bodyPr/>
                    <a:lstStyle/>
                    <a:p>
                      <a:r>
                        <a:rPr lang="en-US" sz="1000" b="1" i="0" u="none" strike="noStrike" cap="none" baseline="0" dirty="0">
                          <a:solidFill>
                            <a:schemeClr val="bg1"/>
                          </a:solidFill>
                          <a:latin typeface="Arial"/>
                          <a:ea typeface="Arial"/>
                          <a:cs typeface="Arial"/>
                          <a:sym typeface="Arial"/>
                        </a:rPr>
                        <a:t>MindingYourHead.info</a:t>
                      </a:r>
                    </a:p>
                    <a:p>
                      <a:pPr algn="just"/>
                      <a:r>
                        <a:rPr lang="en-US" sz="1000" b="0" dirty="0">
                          <a:solidFill>
                            <a:schemeClr val="bg1"/>
                          </a:solidFill>
                        </a:rPr>
                        <a:t>The Minding Your  Head (MYH) website  has a range of  information and  resources to support  and enhance  your mental and  emotional wellbeing  and information on how to help others  and how to access help and support when  needed.</a:t>
                      </a:r>
                      <a:endParaRPr lang="en-GB" sz="1000" b="0"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endParaRPr lang="en-US" sz="1000" dirty="0">
                        <a:solidFill>
                          <a:schemeClr val="bg1"/>
                        </a:solidFill>
                      </a:endParaRPr>
                    </a:p>
                    <a:p>
                      <a:endParaRPr lang="en-US" sz="1000" dirty="0">
                        <a:solidFill>
                          <a:schemeClr val="bg1"/>
                        </a:solidFill>
                      </a:endParaRPr>
                    </a:p>
                    <a:p>
                      <a:r>
                        <a:rPr lang="en-US" sz="1000" b="1" u="sng" dirty="0">
                          <a:solidFill>
                            <a:srgbClr val="002060"/>
                          </a:solidFill>
                        </a:rPr>
                        <a:t>www.mindingyourhead.info</a:t>
                      </a:r>
                      <a:endParaRPr lang="en-GB" sz="1000" b="1" u="sng" dirty="0">
                        <a:solidFill>
                          <a:srgbClr val="002060"/>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3297106074"/>
                  </a:ext>
                </a:extLst>
              </a:tr>
            </a:tbl>
          </a:graphicData>
        </a:graphic>
      </p:graphicFrame>
    </p:spTree>
    <p:extLst>
      <p:ext uri="{BB962C8B-B14F-4D97-AF65-F5344CB8AC3E}">
        <p14:creationId xmlns:p14="http://schemas.microsoft.com/office/powerpoint/2010/main" val="32148167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6" name="TextBox 5">
            <a:extLst>
              <a:ext uri="{FF2B5EF4-FFF2-40B4-BE49-F238E27FC236}">
                <a16:creationId xmlns:a16="http://schemas.microsoft.com/office/drawing/2014/main" id="{F238ADAD-C8B8-4817-BDDB-356BDDB0FB67}"/>
              </a:ext>
            </a:extLst>
          </p:cNvPr>
          <p:cNvSpPr txBox="1"/>
          <p:nvPr/>
        </p:nvSpPr>
        <p:spPr>
          <a:xfrm>
            <a:off x="493909" y="131868"/>
            <a:ext cx="8469881" cy="400110"/>
          </a:xfrm>
          <a:prstGeom prst="rect">
            <a:avLst/>
          </a:prstGeom>
          <a:noFill/>
        </p:spPr>
        <p:txBody>
          <a:bodyPr wrap="square" rtlCol="0">
            <a:spAutoFit/>
          </a:bodyPr>
          <a:lstStyle/>
          <a:p>
            <a:pPr algn="r"/>
            <a:r>
              <a:rPr lang="en-US" sz="2000" dirty="0">
                <a:solidFill>
                  <a:schemeClr val="bg1"/>
                </a:solidFill>
              </a:rPr>
              <a:t>Mental Health</a:t>
            </a:r>
            <a:endParaRPr lang="en-GB" dirty="0">
              <a:solidFill>
                <a:schemeClr val="bg1"/>
              </a:solidFill>
            </a:endParaRPr>
          </a:p>
        </p:txBody>
      </p:sp>
      <p:graphicFrame>
        <p:nvGraphicFramePr>
          <p:cNvPr id="2" name="Table 2">
            <a:extLst>
              <a:ext uri="{FF2B5EF4-FFF2-40B4-BE49-F238E27FC236}">
                <a16:creationId xmlns:a16="http://schemas.microsoft.com/office/drawing/2014/main" id="{496B2AB9-FD1F-466D-A2F0-344CFBF23A12}"/>
              </a:ext>
            </a:extLst>
          </p:cNvPr>
          <p:cNvGraphicFramePr>
            <a:graphicFrameLocks noGrp="1"/>
          </p:cNvGraphicFramePr>
          <p:nvPr>
            <p:extLst>
              <p:ext uri="{D42A27DB-BD31-4B8C-83A1-F6EECF244321}">
                <p14:modId xmlns:p14="http://schemas.microsoft.com/office/powerpoint/2010/main" val="4129963710"/>
              </p:ext>
            </p:extLst>
          </p:nvPr>
        </p:nvGraphicFramePr>
        <p:xfrm>
          <a:off x="493909" y="546147"/>
          <a:ext cx="5880193" cy="3905244"/>
        </p:xfrm>
        <a:graphic>
          <a:graphicData uri="http://schemas.openxmlformats.org/drawingml/2006/table">
            <a:tbl>
              <a:tblPr firstRow="1" bandRow="1">
                <a:tableStyleId>{C98665B7-6574-423E-A4B5-A6C020D860FF}</a:tableStyleId>
              </a:tblPr>
              <a:tblGrid>
                <a:gridCol w="2560996">
                  <a:extLst>
                    <a:ext uri="{9D8B030D-6E8A-4147-A177-3AD203B41FA5}">
                      <a16:colId xmlns:a16="http://schemas.microsoft.com/office/drawing/2014/main" val="2842465553"/>
                    </a:ext>
                  </a:extLst>
                </a:gridCol>
                <a:gridCol w="3319197">
                  <a:extLst>
                    <a:ext uri="{9D8B030D-6E8A-4147-A177-3AD203B41FA5}">
                      <a16:colId xmlns:a16="http://schemas.microsoft.com/office/drawing/2014/main" val="2393140794"/>
                    </a:ext>
                  </a:extLst>
                </a:gridCol>
              </a:tblGrid>
              <a:tr h="319762">
                <a:tc>
                  <a:txBody>
                    <a:bodyPr/>
                    <a:lstStyle/>
                    <a:p>
                      <a:r>
                        <a:rPr lang="en-US" sz="1000" b="1" dirty="0">
                          <a:solidFill>
                            <a:schemeClr val="bg1"/>
                          </a:solidFill>
                        </a:rPr>
                        <a:t>ORGANISATION</a:t>
                      </a:r>
                      <a:endParaRPr lang="en-GB" sz="1000" b="1"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tc>
                  <a:txBody>
                    <a:bodyPr/>
                    <a:lstStyle/>
                    <a:p>
                      <a:r>
                        <a:rPr lang="en-US" sz="1000" b="1" dirty="0">
                          <a:solidFill>
                            <a:schemeClr val="bg1"/>
                          </a:solidFill>
                        </a:rPr>
                        <a:t>CONTACT</a:t>
                      </a:r>
                      <a:endParaRPr lang="en-GB" sz="1000" b="1"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1072852315"/>
                  </a:ext>
                </a:extLst>
              </a:tr>
              <a:tr h="957504">
                <a:tc>
                  <a:txBody>
                    <a:bodyPr/>
                    <a:lstStyle/>
                    <a:p>
                      <a:pPr algn="just"/>
                      <a:r>
                        <a:rPr lang="en-US" sz="1000" b="1" dirty="0">
                          <a:solidFill>
                            <a:schemeClr val="bg1"/>
                          </a:solidFill>
                        </a:rPr>
                        <a:t>AWARE NI</a:t>
                      </a:r>
                    </a:p>
                    <a:p>
                      <a:pPr algn="just"/>
                      <a:r>
                        <a:rPr lang="en-US" sz="1000" b="0" dirty="0">
                          <a:solidFill>
                            <a:schemeClr val="bg1"/>
                          </a:solidFill>
                        </a:rPr>
                        <a:t>AWARE is the depression charity for Northern Ireland and the only charity working exclusively for those with depression and bipolar disorder.</a:t>
                      </a:r>
                      <a:endParaRPr lang="en-GB" sz="1000" b="0"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r>
                        <a:rPr lang="en-US" sz="1000" dirty="0">
                          <a:solidFill>
                            <a:schemeClr val="bg1"/>
                          </a:solidFill>
                        </a:rPr>
                        <a:t>40-44 </a:t>
                      </a:r>
                      <a:r>
                        <a:rPr lang="en-US" sz="1000" dirty="0" err="1">
                          <a:solidFill>
                            <a:schemeClr val="bg1"/>
                          </a:solidFill>
                        </a:rPr>
                        <a:t>Duncairn</a:t>
                      </a:r>
                      <a:r>
                        <a:rPr lang="en-US" sz="1000" dirty="0">
                          <a:solidFill>
                            <a:schemeClr val="bg1"/>
                          </a:solidFill>
                        </a:rPr>
                        <a:t> Gardens, Belfast, BT15 2GG</a:t>
                      </a:r>
                    </a:p>
                    <a:p>
                      <a:endParaRPr lang="en-US" sz="1000" dirty="0">
                        <a:solidFill>
                          <a:schemeClr val="bg1"/>
                        </a:solidFill>
                      </a:endParaRPr>
                    </a:p>
                    <a:p>
                      <a:r>
                        <a:rPr lang="en-US" sz="1000" dirty="0">
                          <a:solidFill>
                            <a:schemeClr val="bg1"/>
                          </a:solidFill>
                        </a:rPr>
                        <a:t>028 9035 7820</a:t>
                      </a:r>
                    </a:p>
                    <a:p>
                      <a:endParaRPr lang="en-US" sz="1000" dirty="0">
                        <a:solidFill>
                          <a:schemeClr val="bg1"/>
                        </a:solidFill>
                      </a:endParaRPr>
                    </a:p>
                    <a:p>
                      <a:r>
                        <a:rPr lang="en-US" sz="1000" b="1" u="sng" dirty="0">
                          <a:solidFill>
                            <a:srgbClr val="002060"/>
                          </a:solidFill>
                        </a:rPr>
                        <a:t>www.aware-ni.org</a:t>
                      </a:r>
                      <a:endParaRPr lang="en-GB" sz="1000" b="1" u="sng" dirty="0">
                        <a:solidFill>
                          <a:srgbClr val="002060"/>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1117904482"/>
                  </a:ext>
                </a:extLst>
              </a:tr>
              <a:tr h="1040537">
                <a:tc>
                  <a:txBody>
                    <a:bodyPr/>
                    <a:lstStyle/>
                    <a:p>
                      <a:r>
                        <a:rPr lang="en-US" sz="1000" b="1" i="0" u="none" strike="noStrike" cap="none" baseline="0" dirty="0">
                          <a:solidFill>
                            <a:schemeClr val="bg1"/>
                          </a:solidFill>
                          <a:latin typeface="Arial"/>
                          <a:ea typeface="Arial"/>
                          <a:cs typeface="Arial"/>
                          <a:sym typeface="Arial"/>
                        </a:rPr>
                        <a:t>Lighthouse</a:t>
                      </a:r>
                    </a:p>
                    <a:p>
                      <a:r>
                        <a:rPr lang="en-US" sz="1000" b="0" i="0" u="none" strike="noStrike" cap="none" baseline="0" dirty="0">
                          <a:solidFill>
                            <a:schemeClr val="bg1"/>
                          </a:solidFill>
                          <a:latin typeface="Arial"/>
                          <a:ea typeface="Arial"/>
                          <a:cs typeface="Arial"/>
                          <a:sym typeface="Arial"/>
                        </a:rPr>
                        <a:t>Lighthouse offer counselling to enable</a:t>
                      </a:r>
                    </a:p>
                    <a:p>
                      <a:pPr algn="just"/>
                      <a:r>
                        <a:rPr lang="en-US" sz="1000" b="0" i="0" u="none" strike="noStrike" cap="none" baseline="0" dirty="0">
                          <a:solidFill>
                            <a:schemeClr val="bg1"/>
                          </a:solidFill>
                          <a:latin typeface="Arial"/>
                          <a:ea typeface="Arial"/>
                          <a:cs typeface="Arial"/>
                          <a:sym typeface="Arial"/>
                        </a:rPr>
                        <a:t>clients to benefit from a therapeutic process where they can work through</a:t>
                      </a:r>
                    </a:p>
                    <a:p>
                      <a:r>
                        <a:rPr lang="en-US" sz="1000" b="0" i="0" u="none" strike="noStrike" cap="none" baseline="0" dirty="0">
                          <a:solidFill>
                            <a:schemeClr val="bg1"/>
                          </a:solidFill>
                          <a:latin typeface="Arial"/>
                          <a:ea typeface="Arial"/>
                          <a:cs typeface="Arial"/>
                          <a:sym typeface="Arial"/>
                        </a:rPr>
                        <a:t>issues impacting on their mental well-being.</a:t>
                      </a:r>
                      <a:endParaRPr lang="en-GB" sz="1000" b="0"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tc>
                  <a:txBody>
                    <a:bodyPr/>
                    <a:lstStyle/>
                    <a:p>
                      <a:r>
                        <a:rPr lang="en-US" sz="1000" dirty="0">
                          <a:solidFill>
                            <a:schemeClr val="bg1"/>
                          </a:solidFill>
                        </a:rPr>
                        <a:t>187-189 </a:t>
                      </a:r>
                      <a:r>
                        <a:rPr lang="en-US" sz="1000" dirty="0" err="1">
                          <a:solidFill>
                            <a:schemeClr val="bg1"/>
                          </a:solidFill>
                        </a:rPr>
                        <a:t>Duncairn</a:t>
                      </a:r>
                      <a:r>
                        <a:rPr lang="en-US" sz="1000" dirty="0">
                          <a:solidFill>
                            <a:schemeClr val="bg1"/>
                          </a:solidFill>
                        </a:rPr>
                        <a:t> Gardens, Belfast, BT15 2GF</a:t>
                      </a:r>
                    </a:p>
                    <a:p>
                      <a:endParaRPr lang="en-US" sz="1000" dirty="0">
                        <a:solidFill>
                          <a:schemeClr val="bg1"/>
                        </a:solidFill>
                      </a:endParaRPr>
                    </a:p>
                    <a:p>
                      <a:r>
                        <a:rPr lang="en-US" sz="1000" dirty="0">
                          <a:solidFill>
                            <a:schemeClr val="bg1"/>
                          </a:solidFill>
                        </a:rPr>
                        <a:t>028 9075 5070</a:t>
                      </a:r>
                    </a:p>
                    <a:p>
                      <a:endParaRPr lang="en-US" sz="1000" dirty="0">
                        <a:solidFill>
                          <a:schemeClr val="bg1"/>
                        </a:solidFil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1" u="sng" dirty="0">
                          <a:solidFill>
                            <a:srgbClr val="002060"/>
                          </a:solidFill>
                        </a:rPr>
                        <a:t>www.lighthousecharity.com</a:t>
                      </a:r>
                    </a:p>
                    <a:p>
                      <a:endParaRPr lang="en-GB" sz="1000"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2176183500"/>
                  </a:ext>
                </a:extLst>
              </a:tr>
              <a:tr h="1587441">
                <a:tc>
                  <a:txBody>
                    <a:bodyPr/>
                    <a:lstStyle/>
                    <a:p>
                      <a:r>
                        <a:rPr lang="en-GB" sz="1000" b="1" i="0" u="none" strike="noStrike" cap="none" baseline="0" dirty="0">
                          <a:solidFill>
                            <a:schemeClr val="bg1"/>
                          </a:solidFill>
                          <a:latin typeface="Arial"/>
                          <a:ea typeface="Arial"/>
                          <a:cs typeface="Arial"/>
                          <a:sym typeface="Arial"/>
                        </a:rPr>
                        <a:t>Lifeline</a:t>
                      </a:r>
                    </a:p>
                    <a:p>
                      <a:pPr algn="just"/>
                      <a:r>
                        <a:rPr lang="en-US" sz="1000" b="0" i="0" u="none" strike="noStrike" cap="none" baseline="0" dirty="0">
                          <a:solidFill>
                            <a:schemeClr val="bg1"/>
                          </a:solidFill>
                          <a:latin typeface="Arial"/>
                          <a:ea typeface="Arial"/>
                          <a:cs typeface="Arial"/>
                          <a:sym typeface="Arial"/>
                        </a:rPr>
                        <a:t>Lifeline is the Northern Ireland </a:t>
                      </a:r>
                      <a:r>
                        <a:rPr lang="en-GB" sz="1000" b="0" i="0" u="none" strike="noStrike" cap="none" baseline="0" dirty="0">
                          <a:solidFill>
                            <a:schemeClr val="bg1"/>
                          </a:solidFill>
                          <a:latin typeface="Arial"/>
                          <a:ea typeface="Arial"/>
                          <a:cs typeface="Arial"/>
                          <a:sym typeface="Arial"/>
                        </a:rPr>
                        <a:t>crisis response helpline service </a:t>
                      </a:r>
                      <a:r>
                        <a:rPr lang="en-US" sz="1000" b="0" i="0" u="none" strike="noStrike" cap="none" baseline="0" dirty="0">
                          <a:solidFill>
                            <a:schemeClr val="bg1"/>
                          </a:solidFill>
                          <a:latin typeface="Arial"/>
                          <a:ea typeface="Arial"/>
                          <a:cs typeface="Arial"/>
                          <a:sym typeface="Arial"/>
                        </a:rPr>
                        <a:t>or people who are experiencing distress or despair. No matter what your age or where you live in Northern Ireland, if you are or someone you know is in distress or despair, Lifeline is here to </a:t>
                      </a:r>
                      <a:r>
                        <a:rPr lang="en-GB" sz="1000" b="0" i="0" u="none" strike="noStrike" cap="none" baseline="0" dirty="0">
                          <a:solidFill>
                            <a:schemeClr val="bg1"/>
                          </a:solidFill>
                          <a:latin typeface="Arial"/>
                          <a:ea typeface="Arial"/>
                          <a:cs typeface="Arial"/>
                          <a:sym typeface="Arial"/>
                        </a:rPr>
                        <a:t>help.</a:t>
                      </a:r>
                      <a:endParaRPr lang="en-GB" sz="1000" b="0"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algn="just"/>
                      <a:r>
                        <a:rPr lang="en-US" sz="1000" dirty="0">
                          <a:solidFill>
                            <a:schemeClr val="bg1"/>
                          </a:solidFill>
                        </a:rPr>
                        <a:t>Anyone of any age living in Northern Ireland can call</a:t>
                      </a:r>
                    </a:p>
                    <a:p>
                      <a:pPr algn="just"/>
                      <a:r>
                        <a:rPr lang="en-US" sz="1000" dirty="0">
                          <a:solidFill>
                            <a:schemeClr val="bg1"/>
                          </a:solidFill>
                        </a:rPr>
                        <a:t>Lifeline free of charge on </a:t>
                      </a:r>
                      <a:r>
                        <a:rPr lang="en-US" sz="1000" b="1" dirty="0">
                          <a:solidFill>
                            <a:schemeClr val="bg1"/>
                          </a:solidFill>
                        </a:rPr>
                        <a:t>0808 808 8000 </a:t>
                      </a:r>
                      <a:r>
                        <a:rPr lang="en-US" sz="1000" dirty="0">
                          <a:solidFill>
                            <a:schemeClr val="bg1"/>
                          </a:solidFill>
                        </a:rPr>
                        <a:t>if they are</a:t>
                      </a:r>
                    </a:p>
                    <a:p>
                      <a:pPr algn="just"/>
                      <a:r>
                        <a:rPr lang="en-US" sz="1000" dirty="0">
                          <a:solidFill>
                            <a:schemeClr val="bg1"/>
                          </a:solidFill>
                        </a:rPr>
                        <a:t>experiencing distress or despair. The Lifeline helpline is open 24 hours a day, every day of the year.</a:t>
                      </a:r>
                      <a:endParaRPr lang="en-GB" sz="1000"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3297106074"/>
                  </a:ext>
                </a:extLst>
              </a:tr>
            </a:tbl>
          </a:graphicData>
        </a:graphic>
      </p:graphicFrame>
      <p:pic>
        <p:nvPicPr>
          <p:cNvPr id="7" name="Picture 6">
            <a:extLst>
              <a:ext uri="{FF2B5EF4-FFF2-40B4-BE49-F238E27FC236}">
                <a16:creationId xmlns:a16="http://schemas.microsoft.com/office/drawing/2014/main" id="{E13F7C30-827B-4AD7-A260-CAEF8926D4B1}"/>
              </a:ext>
            </a:extLst>
          </p:cNvPr>
          <p:cNvPicPr>
            <a:picLocks noChangeAspect="1"/>
          </p:cNvPicPr>
          <p:nvPr/>
        </p:nvPicPr>
        <p:blipFill>
          <a:blip r:embed="rId3"/>
          <a:stretch>
            <a:fillRect/>
          </a:stretch>
        </p:blipFill>
        <p:spPr>
          <a:xfrm>
            <a:off x="5860688" y="1896369"/>
            <a:ext cx="333375" cy="333375"/>
          </a:xfrm>
          <a:prstGeom prst="rect">
            <a:avLst/>
          </a:prstGeom>
        </p:spPr>
      </p:pic>
      <p:pic>
        <p:nvPicPr>
          <p:cNvPr id="9" name="Picture 8">
            <a:extLst>
              <a:ext uri="{FF2B5EF4-FFF2-40B4-BE49-F238E27FC236}">
                <a16:creationId xmlns:a16="http://schemas.microsoft.com/office/drawing/2014/main" id="{39B0BEB6-27B6-4FDC-BF3D-86E5646E2FBF}"/>
              </a:ext>
            </a:extLst>
          </p:cNvPr>
          <p:cNvPicPr>
            <a:picLocks noChangeAspect="1"/>
          </p:cNvPicPr>
          <p:nvPr/>
        </p:nvPicPr>
        <p:blipFill>
          <a:blip r:embed="rId4"/>
          <a:stretch>
            <a:fillRect/>
          </a:stretch>
        </p:blipFill>
        <p:spPr>
          <a:xfrm>
            <a:off x="5860687" y="2405062"/>
            <a:ext cx="333375" cy="333375"/>
          </a:xfrm>
          <a:prstGeom prst="rect">
            <a:avLst/>
          </a:prstGeom>
        </p:spPr>
      </p:pic>
    </p:spTree>
    <p:extLst>
      <p:ext uri="{BB962C8B-B14F-4D97-AF65-F5344CB8AC3E}">
        <p14:creationId xmlns:p14="http://schemas.microsoft.com/office/powerpoint/2010/main" val="7357994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6" name="TextBox 5">
            <a:extLst>
              <a:ext uri="{FF2B5EF4-FFF2-40B4-BE49-F238E27FC236}">
                <a16:creationId xmlns:a16="http://schemas.microsoft.com/office/drawing/2014/main" id="{F238ADAD-C8B8-4817-BDDB-356BDDB0FB67}"/>
              </a:ext>
            </a:extLst>
          </p:cNvPr>
          <p:cNvSpPr txBox="1"/>
          <p:nvPr/>
        </p:nvSpPr>
        <p:spPr>
          <a:xfrm>
            <a:off x="493909" y="131868"/>
            <a:ext cx="8469881" cy="400110"/>
          </a:xfrm>
          <a:prstGeom prst="rect">
            <a:avLst/>
          </a:prstGeom>
          <a:noFill/>
        </p:spPr>
        <p:txBody>
          <a:bodyPr wrap="square" rtlCol="0">
            <a:spAutoFit/>
          </a:bodyPr>
          <a:lstStyle/>
          <a:p>
            <a:pPr algn="r"/>
            <a:r>
              <a:rPr lang="en-US" sz="2000" dirty="0">
                <a:solidFill>
                  <a:schemeClr val="bg1"/>
                </a:solidFill>
              </a:rPr>
              <a:t>Mental Health</a:t>
            </a:r>
            <a:endParaRPr lang="en-GB" dirty="0">
              <a:solidFill>
                <a:schemeClr val="bg1"/>
              </a:solidFill>
            </a:endParaRPr>
          </a:p>
        </p:txBody>
      </p:sp>
      <p:graphicFrame>
        <p:nvGraphicFramePr>
          <p:cNvPr id="2" name="Table 2">
            <a:extLst>
              <a:ext uri="{FF2B5EF4-FFF2-40B4-BE49-F238E27FC236}">
                <a16:creationId xmlns:a16="http://schemas.microsoft.com/office/drawing/2014/main" id="{496B2AB9-FD1F-466D-A2F0-344CFBF23A12}"/>
              </a:ext>
            </a:extLst>
          </p:cNvPr>
          <p:cNvGraphicFramePr>
            <a:graphicFrameLocks noGrp="1"/>
          </p:cNvGraphicFramePr>
          <p:nvPr>
            <p:extLst>
              <p:ext uri="{D42A27DB-BD31-4B8C-83A1-F6EECF244321}">
                <p14:modId xmlns:p14="http://schemas.microsoft.com/office/powerpoint/2010/main" val="1680866391"/>
              </p:ext>
            </p:extLst>
          </p:nvPr>
        </p:nvGraphicFramePr>
        <p:xfrm>
          <a:off x="493909" y="546147"/>
          <a:ext cx="5880193" cy="4867980"/>
        </p:xfrm>
        <a:graphic>
          <a:graphicData uri="http://schemas.openxmlformats.org/drawingml/2006/table">
            <a:tbl>
              <a:tblPr firstRow="1" bandRow="1">
                <a:tableStyleId>{C98665B7-6574-423E-A4B5-A6C020D860FF}</a:tableStyleId>
              </a:tblPr>
              <a:tblGrid>
                <a:gridCol w="2560996">
                  <a:extLst>
                    <a:ext uri="{9D8B030D-6E8A-4147-A177-3AD203B41FA5}">
                      <a16:colId xmlns:a16="http://schemas.microsoft.com/office/drawing/2014/main" val="2842465553"/>
                    </a:ext>
                  </a:extLst>
                </a:gridCol>
                <a:gridCol w="3319197">
                  <a:extLst>
                    <a:ext uri="{9D8B030D-6E8A-4147-A177-3AD203B41FA5}">
                      <a16:colId xmlns:a16="http://schemas.microsoft.com/office/drawing/2014/main" val="2393140794"/>
                    </a:ext>
                  </a:extLst>
                </a:gridCol>
              </a:tblGrid>
              <a:tr h="319762">
                <a:tc>
                  <a:txBody>
                    <a:bodyPr/>
                    <a:lstStyle/>
                    <a:p>
                      <a:r>
                        <a:rPr lang="en-US" sz="1000" b="1" dirty="0">
                          <a:solidFill>
                            <a:schemeClr val="bg1"/>
                          </a:solidFill>
                        </a:rPr>
                        <a:t>ORGANISATION</a:t>
                      </a:r>
                      <a:endParaRPr lang="en-GB" sz="1000" b="1"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tc>
                  <a:txBody>
                    <a:bodyPr/>
                    <a:lstStyle/>
                    <a:p>
                      <a:r>
                        <a:rPr lang="en-US" sz="1000" b="1" dirty="0">
                          <a:solidFill>
                            <a:schemeClr val="bg1"/>
                          </a:solidFill>
                        </a:rPr>
                        <a:t>CONTACT</a:t>
                      </a:r>
                      <a:endParaRPr lang="en-GB" sz="1000" b="1"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1072852315"/>
                  </a:ext>
                </a:extLst>
              </a:tr>
              <a:tr h="957504">
                <a:tc>
                  <a:txBody>
                    <a:bodyPr/>
                    <a:lstStyle/>
                    <a:p>
                      <a:pPr algn="just"/>
                      <a:r>
                        <a:rPr lang="en-US" sz="1000" b="1" dirty="0">
                          <a:solidFill>
                            <a:schemeClr val="bg1"/>
                          </a:solidFill>
                        </a:rPr>
                        <a:t>PIPS</a:t>
                      </a:r>
                    </a:p>
                    <a:p>
                      <a:pPr algn="just"/>
                      <a:r>
                        <a:rPr lang="en-US" sz="1000" b="0" dirty="0">
                          <a:solidFill>
                            <a:schemeClr val="bg1"/>
                          </a:solidFill>
                        </a:rPr>
                        <a:t>PIPS Charity is here to provide support to individuals who are considering, or who have at some point considered, ending</a:t>
                      </a:r>
                    </a:p>
                    <a:p>
                      <a:pPr algn="just"/>
                      <a:r>
                        <a:rPr lang="en-US" sz="1000" b="0" dirty="0">
                          <a:solidFill>
                            <a:schemeClr val="bg1"/>
                          </a:solidFill>
                        </a:rPr>
                        <a:t>their own lives. PIPS also provide support to those families &amp; friends who have been touched by suicide. PIPS Charity have an open door policy no appointment is needed just come along for a chat a </a:t>
                      </a:r>
                      <a:r>
                        <a:rPr lang="en-US" sz="1000" b="0" dirty="0" err="1">
                          <a:solidFill>
                            <a:schemeClr val="bg1"/>
                          </a:solidFill>
                        </a:rPr>
                        <a:t>cuppa</a:t>
                      </a:r>
                      <a:r>
                        <a:rPr lang="en-US" sz="1000" b="0" dirty="0">
                          <a:solidFill>
                            <a:schemeClr val="bg1"/>
                          </a:solidFill>
                        </a:rPr>
                        <a:t> a friendly face to help you through your trauma or worry or just having a bad</a:t>
                      </a:r>
                    </a:p>
                    <a:p>
                      <a:pPr algn="just"/>
                      <a:r>
                        <a:rPr lang="en-US" sz="1000" b="0" dirty="0">
                          <a:solidFill>
                            <a:schemeClr val="bg1"/>
                          </a:solidFill>
                        </a:rPr>
                        <a:t>day, whatever we will be there to help.</a:t>
                      </a:r>
                      <a:endParaRPr lang="en-GB" sz="1000" b="0"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r>
                        <a:rPr lang="en-US" sz="1000" dirty="0">
                          <a:solidFill>
                            <a:schemeClr val="bg1"/>
                          </a:solidFill>
                        </a:rPr>
                        <a:t>281 Antrim Road, Belfast, BT15 2HE</a:t>
                      </a:r>
                    </a:p>
                    <a:p>
                      <a:endParaRPr lang="en-US" sz="1000" dirty="0">
                        <a:solidFill>
                          <a:schemeClr val="bg1"/>
                        </a:solidFill>
                      </a:endParaRPr>
                    </a:p>
                    <a:p>
                      <a:r>
                        <a:rPr lang="en-US" sz="1000" dirty="0">
                          <a:solidFill>
                            <a:schemeClr val="bg1"/>
                          </a:solidFill>
                        </a:rPr>
                        <a:t>02890 805850</a:t>
                      </a:r>
                    </a:p>
                    <a:p>
                      <a:endParaRPr lang="en-US" sz="1000" dirty="0">
                        <a:solidFill>
                          <a:schemeClr val="bg1"/>
                        </a:solidFill>
                      </a:endParaRPr>
                    </a:p>
                    <a:p>
                      <a:r>
                        <a:rPr lang="en-US" sz="1000" dirty="0">
                          <a:solidFill>
                            <a:schemeClr val="bg1"/>
                          </a:solidFill>
                        </a:rPr>
                        <a:t>0800 088 6042</a:t>
                      </a:r>
                    </a:p>
                    <a:p>
                      <a:endParaRPr lang="en-US" sz="1000" dirty="0">
                        <a:solidFill>
                          <a:schemeClr val="bg1"/>
                        </a:solidFill>
                      </a:endParaRPr>
                    </a:p>
                    <a:p>
                      <a:r>
                        <a:rPr lang="en-US" sz="1000" b="1" u="sng" dirty="0">
                          <a:solidFill>
                            <a:srgbClr val="002060"/>
                          </a:solidFill>
                        </a:rPr>
                        <a:t>www.pipscharity.com</a:t>
                      </a:r>
                      <a:endParaRPr lang="en-GB" sz="1000" b="1" u="sng" dirty="0">
                        <a:solidFill>
                          <a:srgbClr val="002060"/>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1117904482"/>
                  </a:ext>
                </a:extLst>
              </a:tr>
              <a:tr h="1040537">
                <a:tc>
                  <a:txBody>
                    <a:bodyPr/>
                    <a:lstStyle/>
                    <a:p>
                      <a:r>
                        <a:rPr lang="en-US" sz="1000" b="1" i="0" u="none" strike="noStrike" cap="none" baseline="0" dirty="0">
                          <a:solidFill>
                            <a:schemeClr val="bg1"/>
                          </a:solidFill>
                          <a:latin typeface="Arial"/>
                          <a:ea typeface="Arial"/>
                          <a:cs typeface="Arial"/>
                          <a:sym typeface="Arial"/>
                        </a:rPr>
                        <a:t>Bridge of Hope</a:t>
                      </a:r>
                    </a:p>
                    <a:p>
                      <a:r>
                        <a:rPr lang="en-US" sz="1000" b="0" i="0" u="none" strike="noStrike" cap="none" baseline="0" dirty="0">
                          <a:solidFill>
                            <a:schemeClr val="bg1"/>
                          </a:solidFill>
                          <a:latin typeface="Arial"/>
                          <a:ea typeface="Arial"/>
                          <a:cs typeface="Arial"/>
                          <a:sym typeface="Arial"/>
                        </a:rPr>
                        <a:t>Bridge of Hope project is a health &amp; wellbeing service that supports individuals</a:t>
                      </a:r>
                    </a:p>
                    <a:p>
                      <a:pPr algn="just"/>
                      <a:r>
                        <a:rPr lang="en-US" sz="1000" b="0" i="0" u="none" strike="noStrike" cap="none" baseline="0" dirty="0">
                          <a:solidFill>
                            <a:schemeClr val="bg1"/>
                          </a:solidFill>
                          <a:latin typeface="Arial"/>
                          <a:ea typeface="Arial"/>
                          <a:cs typeface="Arial"/>
                          <a:sym typeface="Arial"/>
                        </a:rPr>
                        <a:t>affected by the conflict and poor physical &amp; emotional health.</a:t>
                      </a:r>
                      <a:endParaRPr lang="en-GB" sz="1000" b="0"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tc>
                  <a:txBody>
                    <a:bodyPr/>
                    <a:lstStyle/>
                    <a:p>
                      <a:r>
                        <a:rPr lang="en-US" sz="1000" dirty="0">
                          <a:solidFill>
                            <a:schemeClr val="bg1"/>
                          </a:solidFill>
                        </a:rPr>
                        <a:t>McSweeney Centre, 15-31 Henry Place, BT15 2AY</a:t>
                      </a:r>
                    </a:p>
                    <a:p>
                      <a:endParaRPr lang="en-US" sz="1000" dirty="0">
                        <a:solidFill>
                          <a:schemeClr val="bg1"/>
                        </a:solidFill>
                      </a:endParaRPr>
                    </a:p>
                    <a:p>
                      <a:r>
                        <a:rPr lang="en-US" sz="1000" dirty="0">
                          <a:solidFill>
                            <a:schemeClr val="bg1"/>
                          </a:solidFill>
                        </a:rPr>
                        <a:t>02890 221022</a:t>
                      </a:r>
                      <a:endParaRPr lang="en-GB" sz="1000"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2176183500"/>
                  </a:ext>
                </a:extLst>
              </a:tr>
              <a:tr h="1587441">
                <a:tc>
                  <a:txBody>
                    <a:bodyPr/>
                    <a:lstStyle/>
                    <a:p>
                      <a:r>
                        <a:rPr lang="en-US" sz="1000" b="1" i="0" u="none" strike="noStrike" cap="none" baseline="0" dirty="0">
                          <a:solidFill>
                            <a:schemeClr val="bg1"/>
                          </a:solidFill>
                          <a:latin typeface="Arial"/>
                          <a:ea typeface="Arial"/>
                          <a:cs typeface="Arial"/>
                          <a:sym typeface="Arial"/>
                        </a:rPr>
                        <a:t>ISCYP – Integrated Services for Children and Young People Shankill</a:t>
                      </a:r>
                    </a:p>
                    <a:p>
                      <a:r>
                        <a:rPr lang="en-US" sz="1000" b="0" i="0" u="none" strike="noStrike" cap="none" baseline="0" dirty="0">
                          <a:solidFill>
                            <a:schemeClr val="bg1"/>
                          </a:solidFill>
                          <a:latin typeface="Arial"/>
                          <a:ea typeface="Arial"/>
                          <a:cs typeface="Arial"/>
                          <a:sym typeface="Arial"/>
                        </a:rPr>
                        <a:t>Provide quality home based family support within the Greater Shankill area.</a:t>
                      </a:r>
                      <a:endParaRPr lang="en-GB" sz="1000" b="0"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algn="just"/>
                      <a:r>
                        <a:rPr lang="en-US" sz="1000" dirty="0">
                          <a:solidFill>
                            <a:schemeClr val="bg1"/>
                          </a:solidFill>
                        </a:rPr>
                        <a:t>Greater Shankill Partnership</a:t>
                      </a:r>
                    </a:p>
                    <a:p>
                      <a:pPr algn="just"/>
                      <a:r>
                        <a:rPr lang="en-US" sz="1000" dirty="0">
                          <a:solidFill>
                            <a:schemeClr val="bg1"/>
                          </a:solidFill>
                        </a:rPr>
                        <a:t>Spectrum Centre, 331-333 Shankill Road, Belfast</a:t>
                      </a:r>
                    </a:p>
                    <a:p>
                      <a:pPr algn="just"/>
                      <a:r>
                        <a:rPr lang="en-US" sz="1000" dirty="0">
                          <a:solidFill>
                            <a:schemeClr val="bg1"/>
                          </a:solidFill>
                        </a:rPr>
                        <a:t>BT13 3AA</a:t>
                      </a:r>
                    </a:p>
                    <a:p>
                      <a:pPr algn="just"/>
                      <a:endParaRPr lang="en-US" sz="1000" dirty="0">
                        <a:solidFill>
                          <a:schemeClr val="bg1"/>
                        </a:solidFill>
                      </a:endParaRPr>
                    </a:p>
                    <a:p>
                      <a:pPr algn="just"/>
                      <a:r>
                        <a:rPr lang="en-US" sz="1000" dirty="0">
                          <a:solidFill>
                            <a:schemeClr val="bg1"/>
                          </a:solidFill>
                        </a:rPr>
                        <a:t>02890 311455</a:t>
                      </a:r>
                    </a:p>
                    <a:p>
                      <a:pPr algn="just"/>
                      <a:endParaRPr lang="en-US" sz="1000" dirty="0">
                        <a:solidFill>
                          <a:schemeClr val="bg1"/>
                        </a:solidFill>
                      </a:endParaRPr>
                    </a:p>
                    <a:p>
                      <a:pPr algn="just"/>
                      <a:r>
                        <a:rPr lang="en-GB" sz="1000" b="1" u="sng" dirty="0">
                          <a:solidFill>
                            <a:srgbClr val="002060"/>
                          </a:solidFill>
                        </a:rPr>
                        <a:t>www.greatershankillpartnership.org</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3297106074"/>
                  </a:ext>
                </a:extLst>
              </a:tr>
            </a:tbl>
          </a:graphicData>
        </a:graphic>
      </p:graphicFrame>
      <p:pic>
        <p:nvPicPr>
          <p:cNvPr id="7" name="Picture 6">
            <a:extLst>
              <a:ext uri="{FF2B5EF4-FFF2-40B4-BE49-F238E27FC236}">
                <a16:creationId xmlns:a16="http://schemas.microsoft.com/office/drawing/2014/main" id="{E13F7C30-827B-4AD7-A260-CAEF8926D4B1}"/>
              </a:ext>
            </a:extLst>
          </p:cNvPr>
          <p:cNvPicPr>
            <a:picLocks noChangeAspect="1"/>
          </p:cNvPicPr>
          <p:nvPr/>
        </p:nvPicPr>
        <p:blipFill>
          <a:blip r:embed="rId3"/>
          <a:stretch>
            <a:fillRect/>
          </a:stretch>
        </p:blipFill>
        <p:spPr>
          <a:xfrm>
            <a:off x="5787269" y="1031287"/>
            <a:ext cx="333375" cy="333375"/>
          </a:xfrm>
          <a:prstGeom prst="rect">
            <a:avLst/>
          </a:prstGeom>
        </p:spPr>
      </p:pic>
      <p:pic>
        <p:nvPicPr>
          <p:cNvPr id="9" name="Picture 8">
            <a:extLst>
              <a:ext uri="{FF2B5EF4-FFF2-40B4-BE49-F238E27FC236}">
                <a16:creationId xmlns:a16="http://schemas.microsoft.com/office/drawing/2014/main" id="{39B0BEB6-27B6-4FDC-BF3D-86E5646E2FBF}"/>
              </a:ext>
            </a:extLst>
          </p:cNvPr>
          <p:cNvPicPr>
            <a:picLocks noChangeAspect="1"/>
          </p:cNvPicPr>
          <p:nvPr/>
        </p:nvPicPr>
        <p:blipFill>
          <a:blip r:embed="rId4"/>
          <a:stretch>
            <a:fillRect/>
          </a:stretch>
        </p:blipFill>
        <p:spPr>
          <a:xfrm>
            <a:off x="5787268" y="1516427"/>
            <a:ext cx="333375" cy="333375"/>
          </a:xfrm>
          <a:prstGeom prst="rect">
            <a:avLst/>
          </a:prstGeom>
        </p:spPr>
      </p:pic>
      <p:pic>
        <p:nvPicPr>
          <p:cNvPr id="8" name="Picture 7">
            <a:extLst>
              <a:ext uri="{FF2B5EF4-FFF2-40B4-BE49-F238E27FC236}">
                <a16:creationId xmlns:a16="http://schemas.microsoft.com/office/drawing/2014/main" id="{EE4095EB-14C5-421F-A42C-FCF7357CBAB6}"/>
              </a:ext>
            </a:extLst>
          </p:cNvPr>
          <p:cNvPicPr>
            <a:picLocks noChangeAspect="1"/>
          </p:cNvPicPr>
          <p:nvPr/>
        </p:nvPicPr>
        <p:blipFill>
          <a:blip r:embed="rId3"/>
          <a:stretch>
            <a:fillRect/>
          </a:stretch>
        </p:blipFill>
        <p:spPr>
          <a:xfrm>
            <a:off x="5860686" y="3123356"/>
            <a:ext cx="333375" cy="333375"/>
          </a:xfrm>
          <a:prstGeom prst="rect">
            <a:avLst/>
          </a:prstGeom>
        </p:spPr>
      </p:pic>
      <p:pic>
        <p:nvPicPr>
          <p:cNvPr id="10" name="Picture 9">
            <a:extLst>
              <a:ext uri="{FF2B5EF4-FFF2-40B4-BE49-F238E27FC236}">
                <a16:creationId xmlns:a16="http://schemas.microsoft.com/office/drawing/2014/main" id="{39C677E5-DE1E-49B1-B239-217235AA0D38}"/>
              </a:ext>
            </a:extLst>
          </p:cNvPr>
          <p:cNvPicPr>
            <a:picLocks noChangeAspect="1"/>
          </p:cNvPicPr>
          <p:nvPr/>
        </p:nvPicPr>
        <p:blipFill>
          <a:blip r:embed="rId3"/>
          <a:stretch>
            <a:fillRect/>
          </a:stretch>
        </p:blipFill>
        <p:spPr>
          <a:xfrm>
            <a:off x="5860685" y="4238516"/>
            <a:ext cx="333375" cy="333375"/>
          </a:xfrm>
          <a:prstGeom prst="rect">
            <a:avLst/>
          </a:prstGeom>
        </p:spPr>
      </p:pic>
    </p:spTree>
    <p:extLst>
      <p:ext uri="{BB962C8B-B14F-4D97-AF65-F5344CB8AC3E}">
        <p14:creationId xmlns:p14="http://schemas.microsoft.com/office/powerpoint/2010/main" val="31085872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6" name="TextBox 5">
            <a:extLst>
              <a:ext uri="{FF2B5EF4-FFF2-40B4-BE49-F238E27FC236}">
                <a16:creationId xmlns:a16="http://schemas.microsoft.com/office/drawing/2014/main" id="{F238ADAD-C8B8-4817-BDDB-356BDDB0FB67}"/>
              </a:ext>
            </a:extLst>
          </p:cNvPr>
          <p:cNvSpPr txBox="1"/>
          <p:nvPr/>
        </p:nvSpPr>
        <p:spPr>
          <a:xfrm>
            <a:off x="493909" y="131868"/>
            <a:ext cx="8469881" cy="400110"/>
          </a:xfrm>
          <a:prstGeom prst="rect">
            <a:avLst/>
          </a:prstGeom>
          <a:noFill/>
        </p:spPr>
        <p:txBody>
          <a:bodyPr wrap="square" rtlCol="0">
            <a:spAutoFit/>
          </a:bodyPr>
          <a:lstStyle/>
          <a:p>
            <a:pPr algn="r"/>
            <a:r>
              <a:rPr lang="en-US" sz="2000" dirty="0">
                <a:solidFill>
                  <a:schemeClr val="bg1"/>
                </a:solidFill>
              </a:rPr>
              <a:t>Mental Health</a:t>
            </a:r>
            <a:endParaRPr lang="en-GB" dirty="0">
              <a:solidFill>
                <a:schemeClr val="bg1"/>
              </a:solidFill>
            </a:endParaRPr>
          </a:p>
        </p:txBody>
      </p:sp>
      <p:graphicFrame>
        <p:nvGraphicFramePr>
          <p:cNvPr id="2" name="Table 2">
            <a:extLst>
              <a:ext uri="{FF2B5EF4-FFF2-40B4-BE49-F238E27FC236}">
                <a16:creationId xmlns:a16="http://schemas.microsoft.com/office/drawing/2014/main" id="{496B2AB9-FD1F-466D-A2F0-344CFBF23A12}"/>
              </a:ext>
            </a:extLst>
          </p:cNvPr>
          <p:cNvGraphicFramePr>
            <a:graphicFrameLocks noGrp="1"/>
          </p:cNvGraphicFramePr>
          <p:nvPr>
            <p:extLst>
              <p:ext uri="{D42A27DB-BD31-4B8C-83A1-F6EECF244321}">
                <p14:modId xmlns:p14="http://schemas.microsoft.com/office/powerpoint/2010/main" val="1971137195"/>
              </p:ext>
            </p:extLst>
          </p:nvPr>
        </p:nvGraphicFramePr>
        <p:xfrm>
          <a:off x="493909" y="546147"/>
          <a:ext cx="5880193" cy="3855442"/>
        </p:xfrm>
        <a:graphic>
          <a:graphicData uri="http://schemas.openxmlformats.org/drawingml/2006/table">
            <a:tbl>
              <a:tblPr firstRow="1" bandRow="1">
                <a:tableStyleId>{C98665B7-6574-423E-A4B5-A6C020D860FF}</a:tableStyleId>
              </a:tblPr>
              <a:tblGrid>
                <a:gridCol w="2560996">
                  <a:extLst>
                    <a:ext uri="{9D8B030D-6E8A-4147-A177-3AD203B41FA5}">
                      <a16:colId xmlns:a16="http://schemas.microsoft.com/office/drawing/2014/main" val="2842465553"/>
                    </a:ext>
                  </a:extLst>
                </a:gridCol>
                <a:gridCol w="3319197">
                  <a:extLst>
                    <a:ext uri="{9D8B030D-6E8A-4147-A177-3AD203B41FA5}">
                      <a16:colId xmlns:a16="http://schemas.microsoft.com/office/drawing/2014/main" val="2393140794"/>
                    </a:ext>
                  </a:extLst>
                </a:gridCol>
              </a:tblGrid>
              <a:tr h="319762">
                <a:tc>
                  <a:txBody>
                    <a:bodyPr/>
                    <a:lstStyle/>
                    <a:p>
                      <a:r>
                        <a:rPr lang="en-US" sz="1000" b="1" dirty="0">
                          <a:solidFill>
                            <a:schemeClr val="bg1"/>
                          </a:solidFill>
                        </a:rPr>
                        <a:t>ORGANISATION</a:t>
                      </a:r>
                      <a:endParaRPr lang="en-GB" sz="1000" b="1"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tc>
                  <a:txBody>
                    <a:bodyPr/>
                    <a:lstStyle/>
                    <a:p>
                      <a:r>
                        <a:rPr lang="en-US" sz="1000" b="1" dirty="0">
                          <a:solidFill>
                            <a:schemeClr val="bg1"/>
                          </a:solidFill>
                        </a:rPr>
                        <a:t>CONTACT</a:t>
                      </a:r>
                      <a:endParaRPr lang="en-GB" sz="1000" b="1"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1072852315"/>
                  </a:ext>
                </a:extLst>
              </a:tr>
              <a:tr h="957504">
                <a:tc>
                  <a:txBody>
                    <a:bodyPr/>
                    <a:lstStyle/>
                    <a:p>
                      <a:pPr algn="just"/>
                      <a:r>
                        <a:rPr lang="en-US" sz="1000" b="1" dirty="0">
                          <a:solidFill>
                            <a:schemeClr val="bg1"/>
                          </a:solidFill>
                        </a:rPr>
                        <a:t>Samaritans</a:t>
                      </a:r>
                    </a:p>
                    <a:p>
                      <a:pPr algn="just"/>
                      <a:r>
                        <a:rPr lang="en-US" sz="1000" b="0" dirty="0">
                          <a:solidFill>
                            <a:schemeClr val="bg1"/>
                          </a:solidFill>
                        </a:rPr>
                        <a:t>We’re here, day or night, for anyone who’s struggling to cope, who needs someone to</a:t>
                      </a:r>
                    </a:p>
                    <a:p>
                      <a:pPr algn="just"/>
                      <a:r>
                        <a:rPr lang="en-US" sz="1000" b="0" dirty="0">
                          <a:solidFill>
                            <a:schemeClr val="bg1"/>
                          </a:solidFill>
                        </a:rPr>
                        <a:t>listen without judgement or pressure.</a:t>
                      </a:r>
                    </a:p>
                    <a:p>
                      <a:pPr algn="just"/>
                      <a:r>
                        <a:rPr lang="en-US" sz="1000" b="0" dirty="0">
                          <a:solidFill>
                            <a:schemeClr val="bg1"/>
                          </a:solidFill>
                        </a:rPr>
                        <a:t>Samaritans is not only for the moment of crisis, we’re taking action to prevent the crisis. We give people ways to cope and</a:t>
                      </a:r>
                    </a:p>
                    <a:p>
                      <a:pPr algn="just"/>
                      <a:r>
                        <a:rPr lang="en-US" sz="1000" b="0" dirty="0">
                          <a:solidFill>
                            <a:schemeClr val="bg1"/>
                          </a:solidFill>
                        </a:rPr>
                        <a:t>the skills to be there for others. And we encourage, promote and celebrate those moments of connection between people</a:t>
                      </a:r>
                    </a:p>
                    <a:p>
                      <a:pPr algn="just"/>
                      <a:r>
                        <a:rPr lang="en-US" sz="1000" b="0" dirty="0">
                          <a:solidFill>
                            <a:schemeClr val="bg1"/>
                          </a:solidFill>
                        </a:rPr>
                        <a:t>that can save lives. We offer listening and support to people and communities in times of need.</a:t>
                      </a:r>
                      <a:endParaRPr lang="en-GB" sz="1000" b="0"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r>
                        <a:rPr lang="en-US" sz="1000" dirty="0">
                          <a:solidFill>
                            <a:schemeClr val="bg1"/>
                          </a:solidFill>
                        </a:rPr>
                        <a:t>Call - 116 123</a:t>
                      </a:r>
                    </a:p>
                    <a:p>
                      <a:endParaRPr lang="en-US" sz="1000" dirty="0">
                        <a:solidFill>
                          <a:schemeClr val="bg1"/>
                        </a:solidFill>
                      </a:endParaRPr>
                    </a:p>
                    <a:p>
                      <a:r>
                        <a:rPr lang="en-US" sz="1000" dirty="0">
                          <a:solidFill>
                            <a:schemeClr val="bg1"/>
                          </a:solidFill>
                        </a:rPr>
                        <a:t>Write to: Freepost</a:t>
                      </a:r>
                    </a:p>
                    <a:p>
                      <a:r>
                        <a:rPr lang="en-US" sz="1000" dirty="0">
                          <a:solidFill>
                            <a:schemeClr val="bg1"/>
                          </a:solidFill>
                        </a:rPr>
                        <a:t>SAMARITANS LETTERS</a:t>
                      </a:r>
                    </a:p>
                    <a:p>
                      <a:endParaRPr lang="en-US" sz="1000" dirty="0">
                        <a:solidFill>
                          <a:schemeClr val="bg1"/>
                        </a:solidFill>
                      </a:endParaRPr>
                    </a:p>
                    <a:p>
                      <a:r>
                        <a:rPr lang="en-US" sz="1000" b="1" u="sng" dirty="0">
                          <a:solidFill>
                            <a:srgbClr val="002060"/>
                          </a:solidFill>
                        </a:rPr>
                        <a:t>www.samaritans.org</a:t>
                      </a:r>
                    </a:p>
                    <a:p>
                      <a:endParaRPr lang="en-US" sz="1000" dirty="0">
                        <a:solidFill>
                          <a:schemeClr val="bg1"/>
                        </a:solidFill>
                      </a:endParaRPr>
                    </a:p>
                    <a:p>
                      <a:r>
                        <a:rPr lang="en-US" sz="1000" dirty="0">
                          <a:solidFill>
                            <a:schemeClr val="bg1"/>
                          </a:solidFill>
                        </a:rPr>
                        <a:t>Self Help </a:t>
                      </a:r>
                      <a:r>
                        <a:rPr lang="en-US" sz="1000" b="1" u="sng" dirty="0">
                          <a:solidFill>
                            <a:srgbClr val="002060"/>
                          </a:solidFill>
                        </a:rPr>
                        <a:t>App link</a:t>
                      </a:r>
                      <a:endParaRPr lang="en-GB" sz="1000" b="1" u="sng" dirty="0">
                        <a:solidFill>
                          <a:srgbClr val="002060"/>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1117904482"/>
                  </a:ext>
                </a:extLst>
              </a:tr>
              <a:tr h="1040537">
                <a:tc>
                  <a:txBody>
                    <a:bodyPr/>
                    <a:lstStyle/>
                    <a:p>
                      <a:r>
                        <a:rPr lang="en-US" sz="1000" b="1" i="0" u="none" strike="noStrike" cap="none" baseline="0" dirty="0">
                          <a:solidFill>
                            <a:schemeClr val="bg1"/>
                          </a:solidFill>
                          <a:latin typeface="Arial"/>
                          <a:ea typeface="Arial"/>
                          <a:cs typeface="Arial"/>
                          <a:sym typeface="Arial"/>
                        </a:rPr>
                        <a:t>WAVE Trauma Centre</a:t>
                      </a:r>
                    </a:p>
                    <a:p>
                      <a:r>
                        <a:rPr lang="en-US" sz="1000" b="0" i="0" u="none" strike="noStrike" cap="none" baseline="0" dirty="0">
                          <a:solidFill>
                            <a:schemeClr val="bg1"/>
                          </a:solidFill>
                          <a:latin typeface="Arial"/>
                          <a:ea typeface="Arial"/>
                          <a:cs typeface="Arial"/>
                          <a:sym typeface="Arial"/>
                        </a:rPr>
                        <a:t>Services:</a:t>
                      </a:r>
                    </a:p>
                    <a:p>
                      <a:r>
                        <a:rPr lang="en-US" sz="1000" b="0" i="0" u="none" strike="noStrike" cap="none" baseline="0" dirty="0">
                          <a:solidFill>
                            <a:schemeClr val="bg1"/>
                          </a:solidFill>
                          <a:latin typeface="Arial"/>
                          <a:ea typeface="Arial"/>
                          <a:cs typeface="Arial"/>
                          <a:sym typeface="Arial"/>
                        </a:rPr>
                        <a:t>- Advocacy &amp; Casework</a:t>
                      </a:r>
                    </a:p>
                    <a:p>
                      <a:r>
                        <a:rPr lang="en-US" sz="1000" b="0" i="0" u="none" strike="noStrike" cap="none" baseline="0" dirty="0">
                          <a:solidFill>
                            <a:schemeClr val="bg1"/>
                          </a:solidFill>
                          <a:latin typeface="Arial"/>
                          <a:ea typeface="Arial"/>
                          <a:cs typeface="Arial"/>
                          <a:sym typeface="Arial"/>
                        </a:rPr>
                        <a:t>- Complementary Therapy</a:t>
                      </a:r>
                    </a:p>
                    <a:p>
                      <a:r>
                        <a:rPr lang="en-US" sz="1000" b="0" i="0" u="none" strike="noStrike" cap="none" baseline="0" dirty="0">
                          <a:solidFill>
                            <a:schemeClr val="bg1"/>
                          </a:solidFill>
                          <a:latin typeface="Arial"/>
                          <a:ea typeface="Arial"/>
                          <a:cs typeface="Arial"/>
                          <a:sym typeface="Arial"/>
                        </a:rPr>
                        <a:t>- Counselling &amp; Psychotherapy</a:t>
                      </a:r>
                    </a:p>
                    <a:p>
                      <a:r>
                        <a:rPr lang="en-US" sz="1000" b="0" i="0" u="none" strike="noStrike" cap="none" baseline="0" dirty="0">
                          <a:solidFill>
                            <a:schemeClr val="bg1"/>
                          </a:solidFill>
                          <a:latin typeface="Arial"/>
                          <a:ea typeface="Arial"/>
                          <a:cs typeface="Arial"/>
                          <a:sym typeface="Arial"/>
                        </a:rPr>
                        <a:t>- Outreach support</a:t>
                      </a:r>
                    </a:p>
                    <a:p>
                      <a:r>
                        <a:rPr lang="en-US" sz="1000" b="0" i="0" u="none" strike="noStrike" cap="none" baseline="0" dirty="0">
                          <a:solidFill>
                            <a:schemeClr val="bg1"/>
                          </a:solidFill>
                          <a:latin typeface="Arial"/>
                          <a:ea typeface="Arial"/>
                          <a:cs typeface="Arial"/>
                          <a:sym typeface="Arial"/>
                        </a:rPr>
                        <a:t>- Welfare advice</a:t>
                      </a:r>
                    </a:p>
                    <a:p>
                      <a:r>
                        <a:rPr lang="en-US" sz="1000" b="0" i="0" u="none" strike="noStrike" cap="none" baseline="0" dirty="0">
                          <a:solidFill>
                            <a:schemeClr val="bg1"/>
                          </a:solidFill>
                          <a:latin typeface="Arial"/>
                          <a:ea typeface="Arial"/>
                          <a:cs typeface="Arial"/>
                          <a:sym typeface="Arial"/>
                        </a:rPr>
                        <a:t>- Health &amp; Wellbeing</a:t>
                      </a:r>
                    </a:p>
                    <a:p>
                      <a:r>
                        <a:rPr lang="en-US" sz="1000" b="0" i="0" u="none" strike="noStrike" cap="none" baseline="0" dirty="0">
                          <a:solidFill>
                            <a:schemeClr val="bg1"/>
                          </a:solidFill>
                          <a:latin typeface="Arial"/>
                          <a:ea typeface="Arial"/>
                          <a:cs typeface="Arial"/>
                          <a:sym typeface="Arial"/>
                        </a:rPr>
                        <a:t>- Trauma Education</a:t>
                      </a:r>
                      <a:endParaRPr lang="en-GB" sz="1000" b="0"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tc>
                  <a:txBody>
                    <a:bodyPr/>
                    <a:lstStyle/>
                    <a:p>
                      <a:r>
                        <a:rPr lang="en-US" sz="1000" dirty="0">
                          <a:solidFill>
                            <a:schemeClr val="bg1"/>
                          </a:solidFill>
                        </a:rPr>
                        <a:t>5 Chichester Park South, BT15 5DW</a:t>
                      </a:r>
                    </a:p>
                    <a:p>
                      <a:endParaRPr lang="en-US" sz="1000" dirty="0">
                        <a:solidFill>
                          <a:schemeClr val="bg1"/>
                        </a:solidFill>
                      </a:endParaRPr>
                    </a:p>
                    <a:p>
                      <a:r>
                        <a:rPr lang="en-US" sz="1000" dirty="0">
                          <a:solidFill>
                            <a:schemeClr val="bg1"/>
                          </a:solidFill>
                        </a:rPr>
                        <a:t>02890 779922</a:t>
                      </a:r>
                    </a:p>
                    <a:p>
                      <a:endParaRPr lang="en-US" sz="1000" dirty="0">
                        <a:solidFill>
                          <a:schemeClr val="bg1"/>
                        </a:solidFill>
                      </a:endParaRPr>
                    </a:p>
                    <a:p>
                      <a:r>
                        <a:rPr lang="en-GB" sz="1000" b="1" u="sng" dirty="0">
                          <a:solidFill>
                            <a:srgbClr val="002060"/>
                          </a:solidFill>
                        </a:rPr>
                        <a:t>www.wavetraumacentre.org.uk</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2176183500"/>
                  </a:ext>
                </a:extLst>
              </a:tr>
            </a:tbl>
          </a:graphicData>
        </a:graphic>
      </p:graphicFrame>
      <p:pic>
        <p:nvPicPr>
          <p:cNvPr id="7" name="Picture 6">
            <a:extLst>
              <a:ext uri="{FF2B5EF4-FFF2-40B4-BE49-F238E27FC236}">
                <a16:creationId xmlns:a16="http://schemas.microsoft.com/office/drawing/2014/main" id="{E13F7C30-827B-4AD7-A260-CAEF8926D4B1}"/>
              </a:ext>
            </a:extLst>
          </p:cNvPr>
          <p:cNvPicPr>
            <a:picLocks noChangeAspect="1"/>
          </p:cNvPicPr>
          <p:nvPr/>
        </p:nvPicPr>
        <p:blipFill>
          <a:blip r:embed="rId3"/>
          <a:stretch>
            <a:fillRect/>
          </a:stretch>
        </p:blipFill>
        <p:spPr>
          <a:xfrm>
            <a:off x="5787269" y="1031287"/>
            <a:ext cx="333375" cy="333375"/>
          </a:xfrm>
          <a:prstGeom prst="rect">
            <a:avLst/>
          </a:prstGeom>
        </p:spPr>
      </p:pic>
      <p:pic>
        <p:nvPicPr>
          <p:cNvPr id="9" name="Picture 8">
            <a:extLst>
              <a:ext uri="{FF2B5EF4-FFF2-40B4-BE49-F238E27FC236}">
                <a16:creationId xmlns:a16="http://schemas.microsoft.com/office/drawing/2014/main" id="{39B0BEB6-27B6-4FDC-BF3D-86E5646E2FBF}"/>
              </a:ext>
            </a:extLst>
          </p:cNvPr>
          <p:cNvPicPr>
            <a:picLocks noChangeAspect="1"/>
          </p:cNvPicPr>
          <p:nvPr/>
        </p:nvPicPr>
        <p:blipFill>
          <a:blip r:embed="rId4"/>
          <a:stretch>
            <a:fillRect/>
          </a:stretch>
        </p:blipFill>
        <p:spPr>
          <a:xfrm>
            <a:off x="5787268" y="1516427"/>
            <a:ext cx="333375" cy="333375"/>
          </a:xfrm>
          <a:prstGeom prst="rect">
            <a:avLst/>
          </a:prstGeom>
        </p:spPr>
      </p:pic>
    </p:spTree>
    <p:extLst>
      <p:ext uri="{BB962C8B-B14F-4D97-AF65-F5344CB8AC3E}">
        <p14:creationId xmlns:p14="http://schemas.microsoft.com/office/powerpoint/2010/main" val="40550601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6" name="TextBox 5">
            <a:extLst>
              <a:ext uri="{FF2B5EF4-FFF2-40B4-BE49-F238E27FC236}">
                <a16:creationId xmlns:a16="http://schemas.microsoft.com/office/drawing/2014/main" id="{F238ADAD-C8B8-4817-BDDB-356BDDB0FB67}"/>
              </a:ext>
            </a:extLst>
          </p:cNvPr>
          <p:cNvSpPr txBox="1"/>
          <p:nvPr/>
        </p:nvSpPr>
        <p:spPr>
          <a:xfrm>
            <a:off x="493909" y="131868"/>
            <a:ext cx="8469881" cy="400110"/>
          </a:xfrm>
          <a:prstGeom prst="rect">
            <a:avLst/>
          </a:prstGeom>
          <a:noFill/>
        </p:spPr>
        <p:txBody>
          <a:bodyPr wrap="square" rtlCol="0">
            <a:spAutoFit/>
          </a:bodyPr>
          <a:lstStyle/>
          <a:p>
            <a:pPr algn="r"/>
            <a:r>
              <a:rPr lang="en-US" sz="2000" dirty="0">
                <a:solidFill>
                  <a:schemeClr val="bg1"/>
                </a:solidFill>
              </a:rPr>
              <a:t>Mental Health</a:t>
            </a:r>
            <a:endParaRPr lang="en-GB" dirty="0">
              <a:solidFill>
                <a:schemeClr val="bg1"/>
              </a:solidFill>
            </a:endParaRPr>
          </a:p>
        </p:txBody>
      </p:sp>
      <p:graphicFrame>
        <p:nvGraphicFramePr>
          <p:cNvPr id="2" name="Table 2">
            <a:extLst>
              <a:ext uri="{FF2B5EF4-FFF2-40B4-BE49-F238E27FC236}">
                <a16:creationId xmlns:a16="http://schemas.microsoft.com/office/drawing/2014/main" id="{496B2AB9-FD1F-466D-A2F0-344CFBF23A12}"/>
              </a:ext>
            </a:extLst>
          </p:cNvPr>
          <p:cNvGraphicFramePr>
            <a:graphicFrameLocks noGrp="1"/>
          </p:cNvGraphicFramePr>
          <p:nvPr>
            <p:extLst>
              <p:ext uri="{D42A27DB-BD31-4B8C-83A1-F6EECF244321}">
                <p14:modId xmlns:p14="http://schemas.microsoft.com/office/powerpoint/2010/main" val="3841157045"/>
              </p:ext>
            </p:extLst>
          </p:nvPr>
        </p:nvGraphicFramePr>
        <p:xfrm>
          <a:off x="493909" y="546147"/>
          <a:ext cx="5880193" cy="4985683"/>
        </p:xfrm>
        <a:graphic>
          <a:graphicData uri="http://schemas.openxmlformats.org/drawingml/2006/table">
            <a:tbl>
              <a:tblPr firstRow="1" bandRow="1">
                <a:tableStyleId>{C98665B7-6574-423E-A4B5-A6C020D860FF}</a:tableStyleId>
              </a:tblPr>
              <a:tblGrid>
                <a:gridCol w="2560996">
                  <a:extLst>
                    <a:ext uri="{9D8B030D-6E8A-4147-A177-3AD203B41FA5}">
                      <a16:colId xmlns:a16="http://schemas.microsoft.com/office/drawing/2014/main" val="2842465553"/>
                    </a:ext>
                  </a:extLst>
                </a:gridCol>
                <a:gridCol w="3319197">
                  <a:extLst>
                    <a:ext uri="{9D8B030D-6E8A-4147-A177-3AD203B41FA5}">
                      <a16:colId xmlns:a16="http://schemas.microsoft.com/office/drawing/2014/main" val="2393140794"/>
                    </a:ext>
                  </a:extLst>
                </a:gridCol>
              </a:tblGrid>
              <a:tr h="319762">
                <a:tc>
                  <a:txBody>
                    <a:bodyPr/>
                    <a:lstStyle/>
                    <a:p>
                      <a:r>
                        <a:rPr lang="en-US" sz="1000" b="1" dirty="0">
                          <a:solidFill>
                            <a:schemeClr val="bg1"/>
                          </a:solidFill>
                        </a:rPr>
                        <a:t>ORGANISATION</a:t>
                      </a:r>
                      <a:endParaRPr lang="en-GB" sz="1000" b="1"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tc>
                  <a:txBody>
                    <a:bodyPr/>
                    <a:lstStyle/>
                    <a:p>
                      <a:r>
                        <a:rPr lang="en-US" sz="1000" b="1" dirty="0">
                          <a:solidFill>
                            <a:schemeClr val="bg1"/>
                          </a:solidFill>
                        </a:rPr>
                        <a:t>CONTACT</a:t>
                      </a:r>
                      <a:endParaRPr lang="en-GB" sz="1000" b="1"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1072852315"/>
                  </a:ext>
                </a:extLst>
              </a:tr>
              <a:tr h="957504">
                <a:tc>
                  <a:txBody>
                    <a:bodyPr/>
                    <a:lstStyle/>
                    <a:p>
                      <a:pPr algn="just"/>
                      <a:r>
                        <a:rPr lang="en-US" sz="1000" b="1" dirty="0">
                          <a:solidFill>
                            <a:schemeClr val="bg1"/>
                          </a:solidFill>
                        </a:rPr>
                        <a:t>Compass Counselling</a:t>
                      </a:r>
                    </a:p>
                    <a:p>
                      <a:pPr algn="just"/>
                      <a:r>
                        <a:rPr lang="en-US" sz="1000" b="0" dirty="0">
                          <a:solidFill>
                            <a:schemeClr val="bg1"/>
                          </a:solidFill>
                        </a:rPr>
                        <a:t>Services which involve a trained therapist listening to you and helping you find ways</a:t>
                      </a:r>
                    </a:p>
                    <a:p>
                      <a:pPr algn="just"/>
                      <a:r>
                        <a:rPr lang="en-US" sz="1000" b="0" dirty="0">
                          <a:solidFill>
                            <a:schemeClr val="bg1"/>
                          </a:solidFill>
                        </a:rPr>
                        <a:t>to deal with issues affecting your health and well being, often </a:t>
                      </a:r>
                      <a:r>
                        <a:rPr lang="en-US" sz="1000" b="0" dirty="0" err="1">
                          <a:solidFill>
                            <a:schemeClr val="bg1"/>
                          </a:solidFill>
                        </a:rPr>
                        <a:t>specialised</a:t>
                      </a:r>
                      <a:r>
                        <a:rPr lang="en-US" sz="1000" b="0" dirty="0">
                          <a:solidFill>
                            <a:schemeClr val="bg1"/>
                          </a:solidFill>
                        </a:rPr>
                        <a:t> to particular issues. Our team of psychotherapists / counsellors can deal with a wide range of issues, </a:t>
                      </a:r>
                      <a:r>
                        <a:rPr lang="en-US" sz="1000" b="0" dirty="0" err="1">
                          <a:solidFill>
                            <a:schemeClr val="bg1"/>
                          </a:solidFill>
                        </a:rPr>
                        <a:t>i.e</a:t>
                      </a:r>
                      <a:r>
                        <a:rPr lang="en-US" sz="1000" b="0" dirty="0">
                          <a:solidFill>
                            <a:schemeClr val="bg1"/>
                          </a:solidFill>
                        </a:rPr>
                        <a:t> trauma, suicide ideation, depression, anxiety, stress, sexual abuse, addiction, relationship issues.</a:t>
                      </a:r>
                      <a:endParaRPr lang="en-GB" sz="1000" b="0"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endParaRPr lang="en-US" sz="1000" dirty="0">
                        <a:solidFill>
                          <a:schemeClr val="bg1"/>
                        </a:solidFill>
                      </a:endParaRPr>
                    </a:p>
                    <a:p>
                      <a:endParaRPr lang="en-US" sz="1000" dirty="0">
                        <a:solidFill>
                          <a:schemeClr val="bg1"/>
                        </a:solidFill>
                      </a:endParaRPr>
                    </a:p>
                    <a:p>
                      <a:r>
                        <a:rPr lang="en-US" sz="1000" dirty="0">
                          <a:solidFill>
                            <a:schemeClr val="bg1"/>
                          </a:solidFill>
                        </a:rPr>
                        <a:t>02890 333379</a:t>
                      </a:r>
                      <a:endParaRPr lang="en-GB" sz="1000"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1117904482"/>
                  </a:ext>
                </a:extLst>
              </a:tr>
              <a:tr h="1040537">
                <a:tc>
                  <a:txBody>
                    <a:bodyPr/>
                    <a:lstStyle/>
                    <a:p>
                      <a:r>
                        <a:rPr lang="en-US" sz="1000" b="1" i="0" u="none" strike="noStrike" cap="none" baseline="0" dirty="0">
                          <a:solidFill>
                            <a:schemeClr val="bg1"/>
                          </a:solidFill>
                          <a:latin typeface="Arial"/>
                          <a:ea typeface="Arial"/>
                          <a:cs typeface="Arial"/>
                          <a:sym typeface="Arial"/>
                        </a:rPr>
                        <a:t>Extern Reach Out</a:t>
                      </a:r>
                    </a:p>
                    <a:p>
                      <a:pPr algn="just"/>
                      <a:r>
                        <a:rPr lang="en-US" sz="1000" b="0" i="0" u="none" strike="noStrike" cap="none" baseline="0" dirty="0">
                          <a:solidFill>
                            <a:schemeClr val="bg1"/>
                          </a:solidFill>
                          <a:latin typeface="Arial"/>
                          <a:ea typeface="Arial"/>
                          <a:cs typeface="Arial"/>
                          <a:sym typeface="Arial"/>
                        </a:rPr>
                        <a:t>Based in Belfast, Extern Crisis intervention is for people who have current</a:t>
                      </a:r>
                    </a:p>
                    <a:p>
                      <a:pPr algn="just"/>
                      <a:r>
                        <a:rPr lang="en-US" sz="1000" b="0" i="0" u="none" strike="noStrike" cap="none" baseline="0" dirty="0">
                          <a:solidFill>
                            <a:schemeClr val="bg1"/>
                          </a:solidFill>
                          <a:latin typeface="Arial"/>
                          <a:ea typeface="Arial"/>
                          <a:cs typeface="Arial"/>
                          <a:sym typeface="Arial"/>
                        </a:rPr>
                        <a:t>and ongoing suicidal thoughts and </a:t>
                      </a:r>
                      <a:r>
                        <a:rPr lang="en-US" sz="1000" b="0" i="0" u="none" strike="noStrike" cap="none" baseline="0" dirty="0" err="1">
                          <a:solidFill>
                            <a:schemeClr val="bg1"/>
                          </a:solidFill>
                          <a:latin typeface="Arial"/>
                          <a:ea typeface="Arial"/>
                          <a:cs typeface="Arial"/>
                          <a:sym typeface="Arial"/>
                        </a:rPr>
                        <a:t>behaviours</a:t>
                      </a:r>
                      <a:r>
                        <a:rPr lang="en-US" sz="1000" b="0" i="0" u="none" strike="noStrike" cap="none" baseline="0" dirty="0">
                          <a:solidFill>
                            <a:schemeClr val="bg1"/>
                          </a:solidFill>
                          <a:latin typeface="Arial"/>
                          <a:ea typeface="Arial"/>
                          <a:cs typeface="Arial"/>
                          <a:sym typeface="Arial"/>
                        </a:rPr>
                        <a:t> and who have been assessed as moderate to high risk.</a:t>
                      </a:r>
                      <a:endParaRPr lang="en-GB" sz="1000" b="0"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tc>
                  <a:txBody>
                    <a:bodyPr/>
                    <a:lstStyle/>
                    <a:p>
                      <a:r>
                        <a:rPr lang="en-US" sz="1000" dirty="0">
                          <a:solidFill>
                            <a:schemeClr val="bg1"/>
                          </a:solidFill>
                        </a:rPr>
                        <a:t>Drop in Service – The Crisis Team is based at:</a:t>
                      </a:r>
                    </a:p>
                    <a:p>
                      <a:endParaRPr lang="en-US" sz="1000" dirty="0">
                        <a:solidFill>
                          <a:schemeClr val="bg1"/>
                        </a:solidFill>
                      </a:endParaRPr>
                    </a:p>
                    <a:p>
                      <a:r>
                        <a:rPr lang="en-US" sz="1000" dirty="0">
                          <a:solidFill>
                            <a:schemeClr val="bg1"/>
                          </a:solidFill>
                        </a:rPr>
                        <a:t>Extern</a:t>
                      </a:r>
                    </a:p>
                    <a:p>
                      <a:r>
                        <a:rPr lang="en-US" sz="1000" dirty="0">
                          <a:solidFill>
                            <a:schemeClr val="bg1"/>
                          </a:solidFill>
                        </a:rPr>
                        <a:t>118-122 Royal Avenue, Belfast, BT1 1DL</a:t>
                      </a:r>
                    </a:p>
                    <a:p>
                      <a:endParaRPr lang="en-US" sz="1000" dirty="0">
                        <a:solidFill>
                          <a:schemeClr val="bg1"/>
                        </a:solidFill>
                      </a:endParaRPr>
                    </a:p>
                    <a:p>
                      <a:r>
                        <a:rPr lang="en-US" sz="1000" dirty="0">
                          <a:solidFill>
                            <a:schemeClr val="bg1"/>
                          </a:solidFill>
                        </a:rPr>
                        <a:t>0800 085 4808</a:t>
                      </a:r>
                    </a:p>
                    <a:p>
                      <a:endParaRPr lang="en-US" sz="1000" dirty="0">
                        <a:solidFill>
                          <a:schemeClr val="bg1"/>
                        </a:solidFill>
                      </a:endParaRPr>
                    </a:p>
                    <a:p>
                      <a:r>
                        <a:rPr lang="en-US" sz="1000" b="1" u="sng" dirty="0">
                          <a:solidFill>
                            <a:srgbClr val="002060"/>
                          </a:solidFill>
                        </a:rPr>
                        <a:t>www.extern.org</a:t>
                      </a:r>
                      <a:endParaRPr lang="en-GB" sz="1000" b="1" u="sng" dirty="0">
                        <a:solidFill>
                          <a:srgbClr val="002060"/>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2176183500"/>
                  </a:ext>
                </a:extLst>
              </a:tr>
              <a:tr h="1587441">
                <a:tc>
                  <a:txBody>
                    <a:bodyPr/>
                    <a:lstStyle/>
                    <a:p>
                      <a:r>
                        <a:rPr lang="en-US" sz="1000" b="1" i="0" u="none" strike="noStrike" cap="none" baseline="0" dirty="0">
                          <a:solidFill>
                            <a:schemeClr val="bg1"/>
                          </a:solidFill>
                          <a:latin typeface="Arial"/>
                          <a:ea typeface="Arial"/>
                          <a:cs typeface="Arial"/>
                          <a:sym typeface="Arial"/>
                        </a:rPr>
                        <a:t>Suicide Awareness and Support Group</a:t>
                      </a:r>
                    </a:p>
                    <a:p>
                      <a:pPr algn="just"/>
                      <a:r>
                        <a:rPr lang="en-US" sz="1000" b="0" i="0" u="none" strike="noStrike" cap="none" baseline="0" dirty="0">
                          <a:solidFill>
                            <a:schemeClr val="bg1"/>
                          </a:solidFill>
                          <a:latin typeface="Arial"/>
                          <a:ea typeface="Arial"/>
                          <a:cs typeface="Arial"/>
                          <a:sym typeface="Arial"/>
                        </a:rPr>
                        <a:t>We are a community </a:t>
                      </a:r>
                      <a:r>
                        <a:rPr lang="en-US" sz="1000" b="0" i="0" u="none" strike="noStrike" cap="none" baseline="0" dirty="0" err="1">
                          <a:solidFill>
                            <a:schemeClr val="bg1"/>
                          </a:solidFill>
                          <a:latin typeface="Arial"/>
                          <a:ea typeface="Arial"/>
                          <a:cs typeface="Arial"/>
                          <a:sym typeface="Arial"/>
                        </a:rPr>
                        <a:t>organisation</a:t>
                      </a:r>
                      <a:r>
                        <a:rPr lang="en-US" sz="1000" b="0" i="0" u="none" strike="noStrike" cap="none" baseline="0" dirty="0">
                          <a:solidFill>
                            <a:schemeClr val="bg1"/>
                          </a:solidFill>
                          <a:latin typeface="Arial"/>
                          <a:ea typeface="Arial"/>
                          <a:cs typeface="Arial"/>
                          <a:sym typeface="Arial"/>
                        </a:rPr>
                        <a:t> that aims to prevent suicide in our community and also in others.</a:t>
                      </a:r>
                      <a:endParaRPr lang="en-GB" sz="1000" b="0"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algn="just"/>
                      <a:r>
                        <a:rPr lang="en-US" sz="1000" dirty="0">
                          <a:solidFill>
                            <a:schemeClr val="bg1"/>
                          </a:solidFill>
                        </a:rPr>
                        <a:t>209 Falls Road BT12 6FB</a:t>
                      </a:r>
                    </a:p>
                    <a:p>
                      <a:pPr algn="just"/>
                      <a:endParaRPr lang="en-US" sz="1000" dirty="0">
                        <a:solidFill>
                          <a:schemeClr val="bg1"/>
                        </a:solidFill>
                      </a:endParaRPr>
                    </a:p>
                    <a:p>
                      <a:pPr algn="just"/>
                      <a:r>
                        <a:rPr lang="en-US" sz="1000" dirty="0">
                          <a:solidFill>
                            <a:schemeClr val="bg1"/>
                          </a:solidFill>
                        </a:rPr>
                        <a:t>02890 239967</a:t>
                      </a:r>
                    </a:p>
                    <a:p>
                      <a:pPr algn="just"/>
                      <a:endParaRPr lang="en-US" sz="1000"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3297106074"/>
                  </a:ext>
                </a:extLst>
              </a:tr>
            </a:tbl>
          </a:graphicData>
        </a:graphic>
      </p:graphicFrame>
      <p:pic>
        <p:nvPicPr>
          <p:cNvPr id="7" name="Picture 6">
            <a:extLst>
              <a:ext uri="{FF2B5EF4-FFF2-40B4-BE49-F238E27FC236}">
                <a16:creationId xmlns:a16="http://schemas.microsoft.com/office/drawing/2014/main" id="{E13F7C30-827B-4AD7-A260-CAEF8926D4B1}"/>
              </a:ext>
            </a:extLst>
          </p:cNvPr>
          <p:cNvPicPr>
            <a:picLocks noChangeAspect="1"/>
          </p:cNvPicPr>
          <p:nvPr/>
        </p:nvPicPr>
        <p:blipFill>
          <a:blip r:embed="rId3"/>
          <a:stretch>
            <a:fillRect/>
          </a:stretch>
        </p:blipFill>
        <p:spPr>
          <a:xfrm>
            <a:off x="5860684" y="1025991"/>
            <a:ext cx="333375" cy="333375"/>
          </a:xfrm>
          <a:prstGeom prst="rect">
            <a:avLst/>
          </a:prstGeom>
        </p:spPr>
      </p:pic>
      <p:pic>
        <p:nvPicPr>
          <p:cNvPr id="8" name="Picture 7">
            <a:extLst>
              <a:ext uri="{FF2B5EF4-FFF2-40B4-BE49-F238E27FC236}">
                <a16:creationId xmlns:a16="http://schemas.microsoft.com/office/drawing/2014/main" id="{EE4095EB-14C5-421F-A42C-FCF7357CBAB6}"/>
              </a:ext>
            </a:extLst>
          </p:cNvPr>
          <p:cNvPicPr>
            <a:picLocks noChangeAspect="1"/>
          </p:cNvPicPr>
          <p:nvPr/>
        </p:nvPicPr>
        <p:blipFill>
          <a:blip r:embed="rId3"/>
          <a:stretch>
            <a:fillRect/>
          </a:stretch>
        </p:blipFill>
        <p:spPr>
          <a:xfrm>
            <a:off x="5860686" y="3123356"/>
            <a:ext cx="333375" cy="333375"/>
          </a:xfrm>
          <a:prstGeom prst="rect">
            <a:avLst/>
          </a:prstGeom>
        </p:spPr>
      </p:pic>
      <p:pic>
        <p:nvPicPr>
          <p:cNvPr id="10" name="Picture 9">
            <a:extLst>
              <a:ext uri="{FF2B5EF4-FFF2-40B4-BE49-F238E27FC236}">
                <a16:creationId xmlns:a16="http://schemas.microsoft.com/office/drawing/2014/main" id="{39C677E5-DE1E-49B1-B239-217235AA0D38}"/>
              </a:ext>
            </a:extLst>
          </p:cNvPr>
          <p:cNvPicPr>
            <a:picLocks noChangeAspect="1"/>
          </p:cNvPicPr>
          <p:nvPr/>
        </p:nvPicPr>
        <p:blipFill>
          <a:blip r:embed="rId3"/>
          <a:stretch>
            <a:fillRect/>
          </a:stretch>
        </p:blipFill>
        <p:spPr>
          <a:xfrm>
            <a:off x="5860685" y="4238516"/>
            <a:ext cx="333375" cy="333375"/>
          </a:xfrm>
          <a:prstGeom prst="rect">
            <a:avLst/>
          </a:prstGeom>
        </p:spPr>
      </p:pic>
    </p:spTree>
    <p:extLst>
      <p:ext uri="{BB962C8B-B14F-4D97-AF65-F5344CB8AC3E}">
        <p14:creationId xmlns:p14="http://schemas.microsoft.com/office/powerpoint/2010/main" val="47970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6" name="TextBox 5">
            <a:extLst>
              <a:ext uri="{FF2B5EF4-FFF2-40B4-BE49-F238E27FC236}">
                <a16:creationId xmlns:a16="http://schemas.microsoft.com/office/drawing/2014/main" id="{F238ADAD-C8B8-4817-BDDB-356BDDB0FB67}"/>
              </a:ext>
            </a:extLst>
          </p:cNvPr>
          <p:cNvSpPr txBox="1"/>
          <p:nvPr/>
        </p:nvSpPr>
        <p:spPr>
          <a:xfrm>
            <a:off x="226931" y="173536"/>
            <a:ext cx="8469881" cy="769441"/>
          </a:xfrm>
          <a:prstGeom prst="rect">
            <a:avLst/>
          </a:prstGeom>
          <a:noFill/>
        </p:spPr>
        <p:txBody>
          <a:bodyPr wrap="square" rtlCol="0">
            <a:spAutoFit/>
          </a:bodyPr>
          <a:lstStyle/>
          <a:p>
            <a:pPr algn="ctr"/>
            <a:r>
              <a:rPr lang="en-US" sz="4400" dirty="0">
                <a:solidFill>
                  <a:schemeClr val="bg1"/>
                </a:solidFill>
              </a:rPr>
              <a:t>Introduction</a:t>
            </a:r>
            <a:endParaRPr lang="en-GB" sz="4400" dirty="0">
              <a:solidFill>
                <a:schemeClr val="bg1"/>
              </a:solidFill>
            </a:endParaRPr>
          </a:p>
        </p:txBody>
      </p:sp>
      <p:sp>
        <p:nvSpPr>
          <p:cNvPr id="7" name="TextBox 6">
            <a:extLst>
              <a:ext uri="{FF2B5EF4-FFF2-40B4-BE49-F238E27FC236}">
                <a16:creationId xmlns:a16="http://schemas.microsoft.com/office/drawing/2014/main" id="{97BD0D3A-2F4E-4624-8F66-1DC23E17930B}"/>
              </a:ext>
            </a:extLst>
          </p:cNvPr>
          <p:cNvSpPr txBox="1"/>
          <p:nvPr/>
        </p:nvSpPr>
        <p:spPr>
          <a:xfrm>
            <a:off x="226931" y="1362758"/>
            <a:ext cx="8469881" cy="3105145"/>
          </a:xfrm>
          <a:prstGeom prst="rect">
            <a:avLst/>
          </a:prstGeom>
          <a:noFill/>
        </p:spPr>
        <p:txBody>
          <a:bodyPr wrap="square" rtlCol="0">
            <a:spAutoFit/>
          </a:bodyPr>
          <a:lstStyle/>
          <a:p>
            <a:pPr algn="just">
              <a:lnSpc>
                <a:spcPct val="150000"/>
              </a:lnSpc>
            </a:pPr>
            <a:r>
              <a:rPr lang="en-US" sz="1200" dirty="0">
                <a:solidFill>
                  <a:schemeClr val="bg1"/>
                </a:solidFill>
              </a:rPr>
              <a:t>Since 1992 Springboard has offered innovative learning and transformative opportunities for communities and particularly, young people, within a local and international platform. During their Springboard journey, young people create their own pathway, moving to the future with confidence and self-belief, as well as a renewed sense of belonging and responsibility for their community. The </a:t>
            </a:r>
            <a:r>
              <a:rPr lang="en-US" sz="1200" dirty="0" err="1">
                <a:solidFill>
                  <a:schemeClr val="bg1"/>
                </a:solidFill>
              </a:rPr>
              <a:t>organisation</a:t>
            </a:r>
            <a:r>
              <a:rPr lang="en-US" sz="1200" dirty="0">
                <a:solidFill>
                  <a:schemeClr val="bg1"/>
                </a:solidFill>
              </a:rPr>
              <a:t> is committed to promoting an appreciation of diversity, building capacity and contributing positively to a cohesive, peaceful and prosperous society.</a:t>
            </a:r>
          </a:p>
          <a:p>
            <a:pPr algn="just">
              <a:lnSpc>
                <a:spcPct val="150000"/>
              </a:lnSpc>
            </a:pPr>
            <a:endParaRPr lang="en-GB" sz="1200" b="1" u="sng" dirty="0">
              <a:solidFill>
                <a:schemeClr val="bg1"/>
              </a:solidFill>
            </a:endParaRPr>
          </a:p>
          <a:p>
            <a:pPr algn="just">
              <a:lnSpc>
                <a:spcPct val="150000"/>
              </a:lnSpc>
            </a:pPr>
            <a:r>
              <a:rPr lang="en-US" sz="1200" dirty="0">
                <a:solidFill>
                  <a:schemeClr val="bg1"/>
                </a:solidFill>
              </a:rPr>
              <a:t>Journeys is a PEACE IV Children &amp; Young People funded </a:t>
            </a:r>
            <a:r>
              <a:rPr lang="en-US" sz="1200" dirty="0" err="1">
                <a:solidFill>
                  <a:schemeClr val="bg1"/>
                </a:solidFill>
              </a:rPr>
              <a:t>programme</a:t>
            </a:r>
            <a:r>
              <a:rPr lang="en-US" sz="1200" dirty="0">
                <a:solidFill>
                  <a:schemeClr val="bg1"/>
                </a:solidFill>
              </a:rPr>
              <a:t> that has engaged over 850 young people aged between 14-24 years of age in the Greater Belfast, Greater Limavady and </a:t>
            </a:r>
            <a:r>
              <a:rPr lang="en-US" sz="1200" dirty="0" err="1">
                <a:solidFill>
                  <a:schemeClr val="bg1"/>
                </a:solidFill>
              </a:rPr>
              <a:t>Cavan</a:t>
            </a:r>
            <a:r>
              <a:rPr lang="en-US" sz="1200" dirty="0">
                <a:solidFill>
                  <a:schemeClr val="bg1"/>
                </a:solidFill>
              </a:rPr>
              <a:t> &amp; Monaghan areas. Participants on one of these projects, Gamechanger, who's target profile would be drawn predominately from the care environment, and who may be more susceptible to having complex emotional and social needs decided to create a directory that could be accessed by their peers to help connect others to support services around issues they face on a daily basis.</a:t>
            </a:r>
            <a:endParaRPr lang="en-GB" sz="1200" dirty="0">
              <a:solidFill>
                <a:schemeClr val="bg1"/>
              </a:solidFill>
            </a:endParaRPr>
          </a:p>
        </p:txBody>
      </p:sp>
      <p:pic>
        <p:nvPicPr>
          <p:cNvPr id="8" name="Picture 7" descr="A picture containing clipart&#10;&#10;Description automatically generated">
            <a:extLst>
              <a:ext uri="{FF2B5EF4-FFF2-40B4-BE49-F238E27FC236}">
                <a16:creationId xmlns:a16="http://schemas.microsoft.com/office/drawing/2014/main" id="{7DD4777B-4D9F-4D48-9F43-C0F0F0FB20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000" y="173536"/>
            <a:ext cx="2489569" cy="1001168"/>
          </a:xfrm>
          <a:prstGeom prst="rect">
            <a:avLst/>
          </a:prstGeom>
        </p:spPr>
      </p:pic>
      <p:pic>
        <p:nvPicPr>
          <p:cNvPr id="9" name="Picture 8">
            <a:extLst>
              <a:ext uri="{FF2B5EF4-FFF2-40B4-BE49-F238E27FC236}">
                <a16:creationId xmlns:a16="http://schemas.microsoft.com/office/drawing/2014/main" id="{6DCE78AE-E3A8-4141-AA1B-8DACAEC3E7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5369" y="96665"/>
            <a:ext cx="2131700" cy="1218859"/>
          </a:xfrm>
          <a:prstGeom prst="rect">
            <a:avLst/>
          </a:prstGeom>
        </p:spPr>
      </p:pic>
    </p:spTree>
    <p:extLst>
      <p:ext uri="{BB962C8B-B14F-4D97-AF65-F5344CB8AC3E}">
        <p14:creationId xmlns:p14="http://schemas.microsoft.com/office/powerpoint/2010/main" val="11735057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6" name="TextBox 5">
            <a:extLst>
              <a:ext uri="{FF2B5EF4-FFF2-40B4-BE49-F238E27FC236}">
                <a16:creationId xmlns:a16="http://schemas.microsoft.com/office/drawing/2014/main" id="{F238ADAD-C8B8-4817-BDDB-356BDDB0FB67}"/>
              </a:ext>
            </a:extLst>
          </p:cNvPr>
          <p:cNvSpPr txBox="1"/>
          <p:nvPr/>
        </p:nvSpPr>
        <p:spPr>
          <a:xfrm>
            <a:off x="493909" y="131868"/>
            <a:ext cx="8469881" cy="400110"/>
          </a:xfrm>
          <a:prstGeom prst="rect">
            <a:avLst/>
          </a:prstGeom>
          <a:noFill/>
        </p:spPr>
        <p:txBody>
          <a:bodyPr wrap="square" rtlCol="0">
            <a:spAutoFit/>
          </a:bodyPr>
          <a:lstStyle/>
          <a:p>
            <a:pPr algn="r"/>
            <a:r>
              <a:rPr lang="en-US" sz="2000" dirty="0">
                <a:solidFill>
                  <a:schemeClr val="bg1"/>
                </a:solidFill>
              </a:rPr>
              <a:t>Mental Health</a:t>
            </a:r>
            <a:endParaRPr lang="en-GB" dirty="0">
              <a:solidFill>
                <a:schemeClr val="bg1"/>
              </a:solidFill>
            </a:endParaRPr>
          </a:p>
        </p:txBody>
      </p:sp>
      <p:graphicFrame>
        <p:nvGraphicFramePr>
          <p:cNvPr id="2" name="Table 2">
            <a:extLst>
              <a:ext uri="{FF2B5EF4-FFF2-40B4-BE49-F238E27FC236}">
                <a16:creationId xmlns:a16="http://schemas.microsoft.com/office/drawing/2014/main" id="{496B2AB9-FD1F-466D-A2F0-344CFBF23A12}"/>
              </a:ext>
            </a:extLst>
          </p:cNvPr>
          <p:cNvGraphicFramePr>
            <a:graphicFrameLocks noGrp="1"/>
          </p:cNvGraphicFramePr>
          <p:nvPr>
            <p:extLst>
              <p:ext uri="{D42A27DB-BD31-4B8C-83A1-F6EECF244321}">
                <p14:modId xmlns:p14="http://schemas.microsoft.com/office/powerpoint/2010/main" val="870054030"/>
              </p:ext>
            </p:extLst>
          </p:nvPr>
        </p:nvGraphicFramePr>
        <p:xfrm>
          <a:off x="493909" y="546147"/>
          <a:ext cx="5880193" cy="2518539"/>
        </p:xfrm>
        <a:graphic>
          <a:graphicData uri="http://schemas.openxmlformats.org/drawingml/2006/table">
            <a:tbl>
              <a:tblPr firstRow="1" bandRow="1">
                <a:tableStyleId>{C98665B7-6574-423E-A4B5-A6C020D860FF}</a:tableStyleId>
              </a:tblPr>
              <a:tblGrid>
                <a:gridCol w="2560996">
                  <a:extLst>
                    <a:ext uri="{9D8B030D-6E8A-4147-A177-3AD203B41FA5}">
                      <a16:colId xmlns:a16="http://schemas.microsoft.com/office/drawing/2014/main" val="2842465553"/>
                    </a:ext>
                  </a:extLst>
                </a:gridCol>
                <a:gridCol w="3319197">
                  <a:extLst>
                    <a:ext uri="{9D8B030D-6E8A-4147-A177-3AD203B41FA5}">
                      <a16:colId xmlns:a16="http://schemas.microsoft.com/office/drawing/2014/main" val="2393140794"/>
                    </a:ext>
                  </a:extLst>
                </a:gridCol>
              </a:tblGrid>
              <a:tr h="319762">
                <a:tc>
                  <a:txBody>
                    <a:bodyPr/>
                    <a:lstStyle/>
                    <a:p>
                      <a:r>
                        <a:rPr lang="en-US" sz="1000" b="1" dirty="0">
                          <a:solidFill>
                            <a:schemeClr val="bg1"/>
                          </a:solidFill>
                        </a:rPr>
                        <a:t>ORGANISATION</a:t>
                      </a:r>
                      <a:endParaRPr lang="en-GB" sz="1000" b="1"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tc>
                  <a:txBody>
                    <a:bodyPr/>
                    <a:lstStyle/>
                    <a:p>
                      <a:r>
                        <a:rPr lang="en-US" sz="1000" b="1" dirty="0">
                          <a:solidFill>
                            <a:schemeClr val="bg1"/>
                          </a:solidFill>
                        </a:rPr>
                        <a:t>CONTACT</a:t>
                      </a:r>
                      <a:endParaRPr lang="en-GB" sz="1000" b="1"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1072852315"/>
                  </a:ext>
                </a:extLst>
              </a:tr>
              <a:tr h="957504">
                <a:tc>
                  <a:txBody>
                    <a:bodyPr/>
                    <a:lstStyle/>
                    <a:p>
                      <a:pPr algn="just"/>
                      <a:r>
                        <a:rPr lang="en-US" sz="1000" b="1" dirty="0">
                          <a:solidFill>
                            <a:schemeClr val="bg1"/>
                          </a:solidFill>
                        </a:rPr>
                        <a:t>Ye-Ha</a:t>
                      </a:r>
                    </a:p>
                    <a:p>
                      <a:pPr algn="just"/>
                      <a:r>
                        <a:rPr lang="en-US" sz="1000" b="0" dirty="0">
                          <a:solidFill>
                            <a:schemeClr val="bg1"/>
                          </a:solidFill>
                        </a:rPr>
                        <a:t>One-to-One support in YEHA provides a safe and confidential space with friendly, experienced staff to explore any issues affecting your mental health or wellbeing and help you identify coping mechanisms &amp; support you in overcoming challenges.</a:t>
                      </a:r>
                      <a:endParaRPr lang="en-GB" sz="1000" b="0"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r>
                        <a:rPr lang="en-US" sz="1000" dirty="0">
                          <a:solidFill>
                            <a:schemeClr val="bg1"/>
                          </a:solidFill>
                        </a:rPr>
                        <a:t>51-59 </a:t>
                      </a:r>
                      <a:r>
                        <a:rPr lang="en-US" sz="1000" dirty="0" err="1">
                          <a:solidFill>
                            <a:schemeClr val="bg1"/>
                          </a:solidFill>
                        </a:rPr>
                        <a:t>Ardilea</a:t>
                      </a:r>
                      <a:r>
                        <a:rPr lang="en-US" sz="1000" dirty="0">
                          <a:solidFill>
                            <a:schemeClr val="bg1"/>
                          </a:solidFill>
                        </a:rPr>
                        <a:t> St, Belfast BT14 7DG</a:t>
                      </a:r>
                    </a:p>
                    <a:p>
                      <a:endParaRPr lang="en-US" sz="1000" dirty="0">
                        <a:solidFill>
                          <a:schemeClr val="bg1"/>
                        </a:solidFill>
                      </a:endParaRPr>
                    </a:p>
                    <a:p>
                      <a:r>
                        <a:rPr lang="en-US" sz="1000" dirty="0">
                          <a:solidFill>
                            <a:schemeClr val="bg1"/>
                          </a:solidFill>
                        </a:rPr>
                        <a:t>02890 757809</a:t>
                      </a:r>
                    </a:p>
                    <a:p>
                      <a:endParaRPr lang="en-US" sz="1000" dirty="0">
                        <a:solidFill>
                          <a:schemeClr val="bg1"/>
                        </a:solidFill>
                      </a:endParaRPr>
                    </a:p>
                    <a:p>
                      <a:r>
                        <a:rPr lang="en-GB" sz="1000" b="1" u="sng" dirty="0">
                          <a:solidFill>
                            <a:srgbClr val="002060"/>
                          </a:solidFill>
                        </a:rPr>
                        <a:t>www.yeha.biz</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1117904482"/>
                  </a:ext>
                </a:extLst>
              </a:tr>
              <a:tr h="1040537">
                <a:tc>
                  <a:txBody>
                    <a:bodyPr/>
                    <a:lstStyle/>
                    <a:p>
                      <a:r>
                        <a:rPr lang="en-US" sz="1000" b="1" i="0" u="none" strike="noStrike" cap="none" baseline="0" dirty="0">
                          <a:solidFill>
                            <a:schemeClr val="bg1"/>
                          </a:solidFill>
                          <a:latin typeface="Arial"/>
                          <a:ea typeface="Arial"/>
                          <a:cs typeface="Arial"/>
                          <a:sym typeface="Arial"/>
                        </a:rPr>
                        <a:t>Start 360 - Protect Life Project</a:t>
                      </a:r>
                    </a:p>
                    <a:p>
                      <a:pPr algn="just"/>
                      <a:r>
                        <a:rPr lang="en-US" sz="1000" b="0" i="0" u="none" strike="noStrike" cap="none" baseline="0" dirty="0">
                          <a:solidFill>
                            <a:schemeClr val="bg1"/>
                          </a:solidFill>
                          <a:latin typeface="Arial"/>
                          <a:ea typeface="Arial"/>
                          <a:cs typeface="Arial"/>
                          <a:sym typeface="Arial"/>
                        </a:rPr>
                        <a:t>Support for vulnerable young people who present with issues around </a:t>
                      </a:r>
                      <a:r>
                        <a:rPr lang="en-US" sz="1000" b="0" i="0" u="none" strike="noStrike" cap="none" baseline="0" dirty="0" err="1">
                          <a:solidFill>
                            <a:schemeClr val="bg1"/>
                          </a:solidFill>
                          <a:latin typeface="Arial"/>
                          <a:ea typeface="Arial"/>
                          <a:cs typeface="Arial"/>
                          <a:sym typeface="Arial"/>
                        </a:rPr>
                        <a:t>selfharm</a:t>
                      </a:r>
                      <a:r>
                        <a:rPr lang="en-US" sz="1000" b="0" i="0" u="none" strike="noStrike" cap="none" baseline="0" dirty="0">
                          <a:solidFill>
                            <a:schemeClr val="bg1"/>
                          </a:solidFill>
                          <a:latin typeface="Arial"/>
                          <a:ea typeface="Arial"/>
                          <a:cs typeface="Arial"/>
                          <a:sym typeface="Arial"/>
                        </a:rPr>
                        <a:t>, suicidal ideation and emotional health and wellbeing. For ages 8 – 21.</a:t>
                      </a:r>
                      <a:endParaRPr lang="en-GB" sz="1000" b="0"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tc>
                  <a:txBody>
                    <a:bodyPr/>
                    <a:lstStyle/>
                    <a:p>
                      <a:r>
                        <a:rPr lang="en-US" sz="1000" dirty="0">
                          <a:solidFill>
                            <a:schemeClr val="bg1"/>
                          </a:solidFill>
                        </a:rPr>
                        <a:t>6-10 William Street, Belfast, BT1 1PR</a:t>
                      </a:r>
                    </a:p>
                    <a:p>
                      <a:endParaRPr lang="en-US" sz="1000" dirty="0">
                        <a:solidFill>
                          <a:schemeClr val="bg1"/>
                        </a:solidFill>
                      </a:endParaRPr>
                    </a:p>
                    <a:p>
                      <a:r>
                        <a:rPr lang="en-US" sz="1000" dirty="0">
                          <a:solidFill>
                            <a:schemeClr val="bg1"/>
                          </a:solidFill>
                        </a:rPr>
                        <a:t>028 9043 5810</a:t>
                      </a:r>
                    </a:p>
                    <a:p>
                      <a:endParaRPr lang="en-US" sz="1000" dirty="0">
                        <a:solidFill>
                          <a:schemeClr val="bg1"/>
                        </a:solidFill>
                      </a:endParaRPr>
                    </a:p>
                    <a:p>
                      <a:r>
                        <a:rPr lang="en-US" sz="1000" b="1" u="sng" dirty="0">
                          <a:solidFill>
                            <a:srgbClr val="002060"/>
                          </a:solidFill>
                        </a:rPr>
                        <a:t>www.start360.org</a:t>
                      </a:r>
                      <a:endParaRPr lang="en-GB" sz="1000" b="1" u="sng" dirty="0">
                        <a:solidFill>
                          <a:srgbClr val="002060"/>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2176183500"/>
                  </a:ext>
                </a:extLst>
              </a:tr>
            </a:tbl>
          </a:graphicData>
        </a:graphic>
      </p:graphicFrame>
      <p:pic>
        <p:nvPicPr>
          <p:cNvPr id="7" name="Picture 6">
            <a:extLst>
              <a:ext uri="{FF2B5EF4-FFF2-40B4-BE49-F238E27FC236}">
                <a16:creationId xmlns:a16="http://schemas.microsoft.com/office/drawing/2014/main" id="{E13F7C30-827B-4AD7-A260-CAEF8926D4B1}"/>
              </a:ext>
            </a:extLst>
          </p:cNvPr>
          <p:cNvPicPr>
            <a:picLocks noChangeAspect="1"/>
          </p:cNvPicPr>
          <p:nvPr/>
        </p:nvPicPr>
        <p:blipFill>
          <a:blip r:embed="rId3"/>
          <a:stretch>
            <a:fillRect/>
          </a:stretch>
        </p:blipFill>
        <p:spPr>
          <a:xfrm>
            <a:off x="5860684" y="1025991"/>
            <a:ext cx="333375" cy="333375"/>
          </a:xfrm>
          <a:prstGeom prst="rect">
            <a:avLst/>
          </a:prstGeom>
        </p:spPr>
      </p:pic>
      <p:pic>
        <p:nvPicPr>
          <p:cNvPr id="9" name="Picture 8">
            <a:extLst>
              <a:ext uri="{FF2B5EF4-FFF2-40B4-BE49-F238E27FC236}">
                <a16:creationId xmlns:a16="http://schemas.microsoft.com/office/drawing/2014/main" id="{66E0CB05-3F25-4C43-8CED-8A3F0C8F3BC1}"/>
              </a:ext>
            </a:extLst>
          </p:cNvPr>
          <p:cNvPicPr>
            <a:picLocks noChangeAspect="1"/>
          </p:cNvPicPr>
          <p:nvPr/>
        </p:nvPicPr>
        <p:blipFill>
          <a:blip r:embed="rId4"/>
          <a:stretch>
            <a:fillRect/>
          </a:stretch>
        </p:blipFill>
        <p:spPr>
          <a:xfrm>
            <a:off x="5860684" y="1517094"/>
            <a:ext cx="333375" cy="333375"/>
          </a:xfrm>
          <a:prstGeom prst="rect">
            <a:avLst/>
          </a:prstGeom>
        </p:spPr>
      </p:pic>
      <p:pic>
        <p:nvPicPr>
          <p:cNvPr id="11" name="Picture 10">
            <a:extLst>
              <a:ext uri="{FF2B5EF4-FFF2-40B4-BE49-F238E27FC236}">
                <a16:creationId xmlns:a16="http://schemas.microsoft.com/office/drawing/2014/main" id="{E9C9FFE5-A718-4718-B816-442C93457ECC}"/>
              </a:ext>
            </a:extLst>
          </p:cNvPr>
          <p:cNvPicPr>
            <a:picLocks noChangeAspect="1"/>
          </p:cNvPicPr>
          <p:nvPr/>
        </p:nvPicPr>
        <p:blipFill>
          <a:blip r:embed="rId3"/>
          <a:stretch>
            <a:fillRect/>
          </a:stretch>
        </p:blipFill>
        <p:spPr>
          <a:xfrm>
            <a:off x="5860683" y="2153537"/>
            <a:ext cx="333375" cy="333375"/>
          </a:xfrm>
          <a:prstGeom prst="rect">
            <a:avLst/>
          </a:prstGeom>
        </p:spPr>
      </p:pic>
      <p:pic>
        <p:nvPicPr>
          <p:cNvPr id="12" name="Picture 11">
            <a:extLst>
              <a:ext uri="{FF2B5EF4-FFF2-40B4-BE49-F238E27FC236}">
                <a16:creationId xmlns:a16="http://schemas.microsoft.com/office/drawing/2014/main" id="{5808EF83-80EE-4A6C-8E0D-B4199F9FACD6}"/>
              </a:ext>
            </a:extLst>
          </p:cNvPr>
          <p:cNvPicPr>
            <a:picLocks noChangeAspect="1"/>
          </p:cNvPicPr>
          <p:nvPr/>
        </p:nvPicPr>
        <p:blipFill>
          <a:blip r:embed="rId4"/>
          <a:stretch>
            <a:fillRect/>
          </a:stretch>
        </p:blipFill>
        <p:spPr>
          <a:xfrm>
            <a:off x="5860683" y="2623292"/>
            <a:ext cx="333375" cy="333375"/>
          </a:xfrm>
          <a:prstGeom prst="rect">
            <a:avLst/>
          </a:prstGeom>
        </p:spPr>
      </p:pic>
    </p:spTree>
    <p:extLst>
      <p:ext uri="{BB962C8B-B14F-4D97-AF65-F5344CB8AC3E}">
        <p14:creationId xmlns:p14="http://schemas.microsoft.com/office/powerpoint/2010/main" val="12948758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6" name="TextBox 5">
            <a:extLst>
              <a:ext uri="{FF2B5EF4-FFF2-40B4-BE49-F238E27FC236}">
                <a16:creationId xmlns:a16="http://schemas.microsoft.com/office/drawing/2014/main" id="{F238ADAD-C8B8-4817-BDDB-356BDDB0FB67}"/>
              </a:ext>
            </a:extLst>
          </p:cNvPr>
          <p:cNvSpPr txBox="1"/>
          <p:nvPr/>
        </p:nvSpPr>
        <p:spPr>
          <a:xfrm>
            <a:off x="493909" y="131868"/>
            <a:ext cx="8469881" cy="400110"/>
          </a:xfrm>
          <a:prstGeom prst="rect">
            <a:avLst/>
          </a:prstGeom>
          <a:noFill/>
        </p:spPr>
        <p:txBody>
          <a:bodyPr wrap="square" rtlCol="0">
            <a:spAutoFit/>
          </a:bodyPr>
          <a:lstStyle/>
          <a:p>
            <a:pPr algn="r"/>
            <a:r>
              <a:rPr lang="en-GB" sz="2000" dirty="0">
                <a:solidFill>
                  <a:schemeClr val="bg1"/>
                </a:solidFill>
              </a:rPr>
              <a:t>Addiction </a:t>
            </a:r>
            <a:r>
              <a:rPr lang="en-GB" dirty="0">
                <a:solidFill>
                  <a:schemeClr val="bg1"/>
                </a:solidFill>
              </a:rPr>
              <a:t>  </a:t>
            </a:r>
          </a:p>
        </p:txBody>
      </p:sp>
      <p:graphicFrame>
        <p:nvGraphicFramePr>
          <p:cNvPr id="2" name="Table 2">
            <a:extLst>
              <a:ext uri="{FF2B5EF4-FFF2-40B4-BE49-F238E27FC236}">
                <a16:creationId xmlns:a16="http://schemas.microsoft.com/office/drawing/2014/main" id="{496B2AB9-FD1F-466D-A2F0-344CFBF23A12}"/>
              </a:ext>
            </a:extLst>
          </p:cNvPr>
          <p:cNvGraphicFramePr>
            <a:graphicFrameLocks noGrp="1"/>
          </p:cNvGraphicFramePr>
          <p:nvPr>
            <p:extLst>
              <p:ext uri="{D42A27DB-BD31-4B8C-83A1-F6EECF244321}">
                <p14:modId xmlns:p14="http://schemas.microsoft.com/office/powerpoint/2010/main" val="3311592305"/>
              </p:ext>
            </p:extLst>
          </p:nvPr>
        </p:nvGraphicFramePr>
        <p:xfrm>
          <a:off x="493909" y="546147"/>
          <a:ext cx="5880193" cy="4680883"/>
        </p:xfrm>
        <a:graphic>
          <a:graphicData uri="http://schemas.openxmlformats.org/drawingml/2006/table">
            <a:tbl>
              <a:tblPr firstRow="1" bandRow="1">
                <a:tableStyleId>{C98665B7-6574-423E-A4B5-A6C020D860FF}</a:tableStyleId>
              </a:tblPr>
              <a:tblGrid>
                <a:gridCol w="2560996">
                  <a:extLst>
                    <a:ext uri="{9D8B030D-6E8A-4147-A177-3AD203B41FA5}">
                      <a16:colId xmlns:a16="http://schemas.microsoft.com/office/drawing/2014/main" val="2842465553"/>
                    </a:ext>
                  </a:extLst>
                </a:gridCol>
                <a:gridCol w="3319197">
                  <a:extLst>
                    <a:ext uri="{9D8B030D-6E8A-4147-A177-3AD203B41FA5}">
                      <a16:colId xmlns:a16="http://schemas.microsoft.com/office/drawing/2014/main" val="2393140794"/>
                    </a:ext>
                  </a:extLst>
                </a:gridCol>
              </a:tblGrid>
              <a:tr h="319762">
                <a:tc>
                  <a:txBody>
                    <a:bodyPr/>
                    <a:lstStyle/>
                    <a:p>
                      <a:r>
                        <a:rPr lang="en-US" sz="1000" b="1" dirty="0">
                          <a:solidFill>
                            <a:schemeClr val="bg1"/>
                          </a:solidFill>
                        </a:rPr>
                        <a:t>ORGANISATION</a:t>
                      </a:r>
                      <a:endParaRPr lang="en-GB" sz="1000" b="1"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tc>
                  <a:txBody>
                    <a:bodyPr/>
                    <a:lstStyle/>
                    <a:p>
                      <a:r>
                        <a:rPr lang="en-US" sz="1000" b="1" dirty="0">
                          <a:solidFill>
                            <a:schemeClr val="bg1"/>
                          </a:solidFill>
                        </a:rPr>
                        <a:t>CONTACT</a:t>
                      </a:r>
                      <a:endParaRPr lang="en-GB" sz="1000" b="1"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1072852315"/>
                  </a:ext>
                </a:extLst>
              </a:tr>
              <a:tr h="957504">
                <a:tc>
                  <a:txBody>
                    <a:bodyPr/>
                    <a:lstStyle/>
                    <a:p>
                      <a:pPr algn="just"/>
                      <a:r>
                        <a:rPr lang="en-GB" sz="1000" b="1" i="0" u="none" strike="noStrike" cap="none" dirty="0">
                          <a:solidFill>
                            <a:schemeClr val="bg1"/>
                          </a:solidFill>
                          <a:effectLst/>
                          <a:latin typeface="Arial"/>
                          <a:ea typeface="Arial"/>
                          <a:cs typeface="Arial"/>
                          <a:sym typeface="Arial"/>
                        </a:rPr>
                        <a:t>Extern – Reach out </a:t>
                      </a:r>
                    </a:p>
                    <a:p>
                      <a:pPr algn="just"/>
                      <a:r>
                        <a:rPr lang="en-GB" sz="1000" b="0" i="0" u="none" strike="noStrike" cap="none" dirty="0">
                          <a:solidFill>
                            <a:schemeClr val="bg1"/>
                          </a:solidFill>
                          <a:effectLst/>
                          <a:latin typeface="Arial"/>
                          <a:ea typeface="Arial"/>
                          <a:cs typeface="Arial"/>
                          <a:sym typeface="Arial"/>
                        </a:rPr>
                        <a:t>One to one support for alcohol and/or drug misuse (and other associated issues). Open access/self referrals accepted.</a:t>
                      </a:r>
                      <a:endParaRPr lang="en-GB" sz="1000" b="1" i="0" u="none" strike="noStrike" cap="none" dirty="0">
                        <a:solidFill>
                          <a:schemeClr val="bg1"/>
                        </a:solidFill>
                        <a:effectLst/>
                        <a:latin typeface="Arial"/>
                        <a:ea typeface="Arial"/>
                        <a:cs typeface="Arial"/>
                        <a:sym typeface="Aria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r>
                        <a:rPr lang="en-US" sz="1000" b="0" i="0" u="none" strike="noStrike" cap="none" dirty="0">
                          <a:solidFill>
                            <a:schemeClr val="bg1"/>
                          </a:solidFill>
                          <a:effectLst/>
                          <a:latin typeface="Arial"/>
                          <a:ea typeface="Arial"/>
                          <a:cs typeface="Arial"/>
                          <a:sym typeface="Arial"/>
                        </a:rPr>
                        <a:t>Spectrum Centre, 331-333 Shankill Rd, Belfast </a:t>
                      </a:r>
                    </a:p>
                    <a:p>
                      <a:r>
                        <a:rPr lang="en-US" sz="1000" b="0" i="0" u="none" strike="noStrike" cap="none" dirty="0">
                          <a:solidFill>
                            <a:schemeClr val="bg1"/>
                          </a:solidFill>
                          <a:effectLst/>
                          <a:latin typeface="Arial"/>
                          <a:ea typeface="Arial"/>
                          <a:cs typeface="Arial"/>
                          <a:sym typeface="Arial"/>
                        </a:rPr>
                        <a:t>BT13 3AA</a:t>
                      </a:r>
                      <a:endParaRPr lang="en-GB" sz="1000" b="0" i="0" u="none" strike="noStrike" cap="none" dirty="0">
                        <a:solidFill>
                          <a:schemeClr val="bg1"/>
                        </a:solidFill>
                        <a:effectLst/>
                        <a:latin typeface="Arial"/>
                        <a:ea typeface="Arial"/>
                        <a:cs typeface="Arial"/>
                        <a:sym typeface="Arial"/>
                      </a:endParaRPr>
                    </a:p>
                    <a:p>
                      <a:endParaRPr lang="en-GB" sz="1000" b="0" i="0" u="none" strike="noStrike" cap="none" dirty="0">
                        <a:solidFill>
                          <a:schemeClr val="bg1"/>
                        </a:solidFill>
                        <a:effectLst/>
                        <a:latin typeface="Arial"/>
                        <a:ea typeface="Arial"/>
                        <a:cs typeface="Arial"/>
                        <a:sym typeface="Arial"/>
                      </a:endParaRPr>
                    </a:p>
                    <a:p>
                      <a:r>
                        <a:rPr lang="en-GB" sz="1000" b="0" i="0" u="none" strike="noStrike" cap="none" dirty="0">
                          <a:solidFill>
                            <a:schemeClr val="bg1"/>
                          </a:solidFill>
                          <a:effectLst/>
                          <a:latin typeface="Arial"/>
                          <a:ea typeface="Arial"/>
                          <a:cs typeface="Arial"/>
                          <a:sym typeface="Arial"/>
                        </a:rPr>
                        <a:t>reachout@extern.org </a:t>
                      </a:r>
                    </a:p>
                    <a:p>
                      <a:endParaRPr lang="en-GB" sz="1000" b="0" i="0" u="none" strike="noStrike" cap="none" dirty="0">
                        <a:solidFill>
                          <a:schemeClr val="bg1"/>
                        </a:solidFill>
                        <a:effectLst/>
                        <a:latin typeface="Arial"/>
                        <a:ea typeface="Arial"/>
                        <a:cs typeface="Arial"/>
                        <a:sym typeface="Arial"/>
                      </a:endParaRPr>
                    </a:p>
                    <a:p>
                      <a:r>
                        <a:rPr lang="en-GB" sz="1000" b="0" i="0" u="none" strike="noStrike" cap="none" dirty="0">
                          <a:solidFill>
                            <a:schemeClr val="bg1"/>
                          </a:solidFill>
                          <a:effectLst/>
                          <a:latin typeface="Arial"/>
                          <a:ea typeface="Arial"/>
                          <a:cs typeface="Arial"/>
                          <a:sym typeface="Arial"/>
                        </a:rPr>
                        <a:t>Michelle: 07841102958 </a:t>
                      </a:r>
                    </a:p>
                    <a:p>
                      <a:r>
                        <a:rPr lang="en-GB" sz="1000" b="0" i="0" u="none" strike="noStrike" cap="none" dirty="0">
                          <a:solidFill>
                            <a:schemeClr val="bg1"/>
                          </a:solidFill>
                          <a:effectLst/>
                          <a:latin typeface="Arial"/>
                          <a:ea typeface="Arial"/>
                          <a:cs typeface="Arial"/>
                          <a:sym typeface="Arial"/>
                        </a:rPr>
                        <a:t>Sarah: 07483153549 </a:t>
                      </a:r>
                    </a:p>
                    <a:p>
                      <a:r>
                        <a:rPr lang="en-GB" sz="1000" b="0" i="0" u="none" strike="noStrike" cap="none" dirty="0">
                          <a:solidFill>
                            <a:schemeClr val="bg1"/>
                          </a:solidFill>
                          <a:effectLst/>
                          <a:latin typeface="Arial"/>
                          <a:ea typeface="Arial"/>
                          <a:cs typeface="Arial"/>
                          <a:sym typeface="Arial"/>
                        </a:rPr>
                        <a:t>Patricia: 07974269587</a:t>
                      </a:r>
                    </a:p>
                    <a:p>
                      <a:endParaRPr lang="en-GB" sz="1000" b="0" i="0" u="none" strike="noStrike" cap="none" dirty="0">
                        <a:solidFill>
                          <a:schemeClr val="bg1"/>
                        </a:solidFill>
                        <a:effectLst/>
                        <a:latin typeface="Arial"/>
                        <a:cs typeface="Arial"/>
                        <a:sym typeface="Arial"/>
                      </a:endParaRPr>
                    </a:p>
                    <a:p>
                      <a:r>
                        <a:rPr lang="en-GB" sz="1000" b="1" i="0" u="sng" strike="noStrike" cap="none" dirty="0">
                          <a:solidFill>
                            <a:srgbClr val="002060"/>
                          </a:solidFill>
                          <a:effectLst/>
                          <a:latin typeface="Arial"/>
                          <a:ea typeface="Arial"/>
                          <a:cs typeface="Arial"/>
                          <a:sym typeface="Arial"/>
                        </a:rPr>
                        <a:t>www.extern.org </a:t>
                      </a:r>
                      <a:endParaRPr lang="en-US" sz="1000" b="1" u="sng" dirty="0">
                        <a:solidFill>
                          <a:srgbClr val="002060"/>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1117904482"/>
                  </a:ext>
                </a:extLst>
              </a:tr>
              <a:tr h="1040537">
                <a:tc>
                  <a:txBody>
                    <a:bodyPr/>
                    <a:lstStyle/>
                    <a:p>
                      <a:r>
                        <a:rPr lang="en-GB" sz="1000" b="1" i="0" u="none" strike="noStrike" cap="none" dirty="0">
                          <a:solidFill>
                            <a:schemeClr val="bg1"/>
                          </a:solidFill>
                          <a:effectLst/>
                          <a:latin typeface="Arial"/>
                          <a:ea typeface="Arial"/>
                          <a:cs typeface="Arial"/>
                          <a:sym typeface="Arial"/>
                        </a:rPr>
                        <a:t>Belfast Youth Engagement Services (YES)</a:t>
                      </a:r>
                    </a:p>
                    <a:p>
                      <a:pPr algn="just"/>
                      <a:r>
                        <a:rPr lang="en-GB" sz="1000" b="0" i="0" u="none" strike="noStrike" cap="none" dirty="0">
                          <a:solidFill>
                            <a:schemeClr val="bg1"/>
                          </a:solidFill>
                          <a:effectLst/>
                          <a:latin typeface="Arial"/>
                          <a:ea typeface="Arial"/>
                          <a:cs typeface="Arial"/>
                          <a:sym typeface="Arial"/>
                        </a:rPr>
                        <a:t>A youth friendly, holistic health and wellbeing service where young people 11-25 have opportunities to socialise and get advice/support on a range of issues.</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tc>
                  <a:txBody>
                    <a:bodyPr/>
                    <a:lstStyle/>
                    <a:p>
                      <a:r>
                        <a:rPr lang="en-GB" sz="1000" b="0" i="0" u="none" strike="noStrike" cap="none" dirty="0">
                          <a:solidFill>
                            <a:schemeClr val="bg1"/>
                          </a:solidFill>
                          <a:effectLst/>
                          <a:latin typeface="Arial"/>
                          <a:ea typeface="Arial"/>
                          <a:cs typeface="Arial"/>
                          <a:sym typeface="Arial"/>
                        </a:rPr>
                        <a:t>YES 5-7 Queen Street, Belfast, BT1 6EA </a:t>
                      </a:r>
                    </a:p>
                    <a:p>
                      <a:endParaRPr lang="en-GB" sz="1000" b="0" i="0" u="none" strike="noStrike" cap="none" dirty="0">
                        <a:solidFill>
                          <a:schemeClr val="bg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000" b="0" i="0" u="none" strike="noStrike" cap="none" dirty="0">
                          <a:solidFill>
                            <a:schemeClr val="bg1"/>
                          </a:solidFill>
                          <a:effectLst/>
                          <a:latin typeface="Arial"/>
                          <a:ea typeface="Arial"/>
                          <a:cs typeface="Arial"/>
                          <a:sym typeface="Arial"/>
                        </a:rPr>
                        <a:t>margy.falloon@extern.org</a:t>
                      </a:r>
                      <a:endParaRPr lang="en-GB" sz="1000" dirty="0">
                        <a:solidFill>
                          <a:schemeClr val="bg1"/>
                        </a:solidFill>
                      </a:endParaRPr>
                    </a:p>
                    <a:p>
                      <a:endParaRPr lang="en-GB" sz="1000" b="0" i="0" u="none" strike="noStrike" cap="none" dirty="0">
                        <a:solidFill>
                          <a:schemeClr val="bg1"/>
                        </a:solidFill>
                        <a:effectLst/>
                        <a:latin typeface="Arial"/>
                        <a:ea typeface="Arial"/>
                        <a:cs typeface="Arial"/>
                        <a:sym typeface="Arial"/>
                      </a:endParaRPr>
                    </a:p>
                    <a:p>
                      <a:r>
                        <a:rPr lang="en-GB" sz="1000" b="0" i="0" u="none" strike="noStrike" cap="none" dirty="0">
                          <a:solidFill>
                            <a:schemeClr val="bg1"/>
                          </a:solidFill>
                          <a:effectLst/>
                          <a:latin typeface="Arial"/>
                          <a:ea typeface="Arial"/>
                          <a:cs typeface="Arial"/>
                          <a:sym typeface="Arial"/>
                        </a:rPr>
                        <a:t>028 9032 5786 </a:t>
                      </a:r>
                    </a:p>
                    <a:p>
                      <a:endParaRPr lang="en-GB" sz="1000" b="0" i="0" u="none" strike="noStrike" cap="none" dirty="0">
                        <a:solidFill>
                          <a:schemeClr val="bg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000" b="1" i="0" u="sng" strike="noStrike" cap="none" dirty="0">
                          <a:solidFill>
                            <a:srgbClr val="002060"/>
                          </a:solidFill>
                          <a:effectLst/>
                          <a:latin typeface="Arial"/>
                          <a:ea typeface="Arial"/>
                          <a:cs typeface="Arial"/>
                          <a:sym typeface="Arial"/>
                        </a:rPr>
                        <a:t>www.extern.org </a:t>
                      </a:r>
                      <a:endParaRPr lang="en-US" sz="1000" b="1" u="sng" dirty="0">
                        <a:solidFill>
                          <a:srgbClr val="002060"/>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2176183500"/>
                  </a:ext>
                </a:extLst>
              </a:tr>
              <a:tr h="1587441">
                <a:tc>
                  <a:txBody>
                    <a:bodyPr/>
                    <a:lstStyle/>
                    <a:p>
                      <a:r>
                        <a:rPr lang="en-GB" sz="1000" b="1" i="0" u="none" strike="noStrike" cap="none" dirty="0">
                          <a:solidFill>
                            <a:schemeClr val="bg1"/>
                          </a:solidFill>
                          <a:effectLst/>
                          <a:latin typeface="Arial"/>
                          <a:ea typeface="Arial"/>
                          <a:cs typeface="Arial"/>
                          <a:sym typeface="Arial"/>
                        </a:rPr>
                        <a:t>Alcohol Housing Support Service</a:t>
                      </a:r>
                    </a:p>
                    <a:p>
                      <a:pPr algn="just"/>
                      <a:r>
                        <a:rPr lang="en-GB" sz="1000" b="0" i="0" u="none" strike="noStrike" cap="none" dirty="0">
                          <a:solidFill>
                            <a:schemeClr val="bg1"/>
                          </a:solidFill>
                          <a:effectLst/>
                          <a:latin typeface="Arial"/>
                          <a:ea typeface="Arial"/>
                          <a:cs typeface="Arial"/>
                          <a:sym typeface="Arial"/>
                        </a:rPr>
                        <a:t>The outreach team works with adults who are at risk of homelessness as a result of their chronic or severe alcohol addiction</a:t>
                      </a:r>
                      <a:endParaRPr lang="en-US" sz="1000" b="1" i="0" u="none" strike="noStrike" cap="none" baseline="0" dirty="0">
                        <a:solidFill>
                          <a:schemeClr val="bg1"/>
                        </a:solidFill>
                        <a:latin typeface="Arial"/>
                        <a:ea typeface="Arial"/>
                        <a:cs typeface="Arial"/>
                        <a:sym typeface="Aria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algn="l"/>
                      <a:r>
                        <a:rPr lang="en-GB" sz="1000" b="0" i="0" u="none" strike="noStrike" cap="none" dirty="0">
                          <a:solidFill>
                            <a:schemeClr val="bg1"/>
                          </a:solidFill>
                          <a:effectLst/>
                          <a:latin typeface="Arial"/>
                          <a:ea typeface="Arial"/>
                          <a:cs typeface="Arial"/>
                          <a:sym typeface="Arial"/>
                        </a:rPr>
                        <a:t>118-122 Royal Avenue, Belfast, BT1 1DL </a:t>
                      </a:r>
                    </a:p>
                    <a:p>
                      <a:pPr algn="l"/>
                      <a:endParaRPr lang="en-GB" sz="1000" b="0" i="0" u="none" strike="noStrike" cap="none" dirty="0">
                        <a:solidFill>
                          <a:schemeClr val="bg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000" b="0" i="0" u="none" strike="noStrike" cap="none" dirty="0">
                          <a:solidFill>
                            <a:schemeClr val="bg1"/>
                          </a:solidFill>
                          <a:effectLst/>
                          <a:latin typeface="Arial"/>
                          <a:ea typeface="Arial"/>
                          <a:cs typeface="Arial"/>
                          <a:sym typeface="Arial"/>
                        </a:rPr>
                        <a:t>Rebeca.Martin-Greenwood@extern.org </a:t>
                      </a:r>
                    </a:p>
                    <a:p>
                      <a:pPr algn="l"/>
                      <a:endParaRPr lang="en-GB" sz="1000" b="0" i="0" u="none" strike="noStrike" cap="none" dirty="0">
                        <a:solidFill>
                          <a:schemeClr val="bg1"/>
                        </a:solidFill>
                        <a:effectLst/>
                        <a:latin typeface="Arial"/>
                        <a:ea typeface="Arial"/>
                        <a:cs typeface="Arial"/>
                        <a:sym typeface="Arial"/>
                      </a:endParaRPr>
                    </a:p>
                    <a:p>
                      <a:pPr algn="l"/>
                      <a:r>
                        <a:rPr lang="en-GB" sz="1000" b="0" i="0" u="none" strike="noStrike" cap="none" dirty="0">
                          <a:solidFill>
                            <a:schemeClr val="bg1"/>
                          </a:solidFill>
                          <a:effectLst/>
                          <a:latin typeface="Arial"/>
                          <a:ea typeface="Arial"/>
                          <a:cs typeface="Arial"/>
                          <a:sym typeface="Arial"/>
                        </a:rPr>
                        <a:t>02890330433 </a:t>
                      </a:r>
                    </a:p>
                    <a:p>
                      <a:pPr algn="l"/>
                      <a:endParaRPr lang="en-GB" sz="1000" b="0" i="0" u="none" strike="noStrike" cap="none" dirty="0">
                        <a:solidFill>
                          <a:schemeClr val="bg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000" b="1" i="0" u="sng" strike="noStrike" cap="none" dirty="0">
                          <a:solidFill>
                            <a:srgbClr val="002060"/>
                          </a:solidFill>
                          <a:effectLst/>
                          <a:latin typeface="Arial"/>
                          <a:ea typeface="Arial"/>
                          <a:cs typeface="Arial"/>
                          <a:sym typeface="Arial"/>
                        </a:rPr>
                        <a:t>www.extern.org </a:t>
                      </a:r>
                      <a:endParaRPr lang="en-US" sz="1000" b="1" u="sng" dirty="0">
                        <a:solidFill>
                          <a:srgbClr val="002060"/>
                        </a:solidFill>
                      </a:endParaRPr>
                    </a:p>
                    <a:p>
                      <a:pPr algn="l"/>
                      <a:endParaRPr lang="en-GB" sz="1000" b="0" i="0" u="none" strike="noStrike" cap="none" dirty="0">
                        <a:solidFill>
                          <a:schemeClr val="bg1"/>
                        </a:solidFill>
                        <a:effectLst/>
                        <a:latin typeface="Arial"/>
                        <a:ea typeface="Arial"/>
                        <a:cs typeface="Arial"/>
                        <a:sym typeface="Aria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3297106074"/>
                  </a:ext>
                </a:extLst>
              </a:tr>
            </a:tbl>
          </a:graphicData>
        </a:graphic>
      </p:graphicFrame>
      <p:pic>
        <p:nvPicPr>
          <p:cNvPr id="7" name="Picture 6">
            <a:extLst>
              <a:ext uri="{FF2B5EF4-FFF2-40B4-BE49-F238E27FC236}">
                <a16:creationId xmlns:a16="http://schemas.microsoft.com/office/drawing/2014/main" id="{E13F7C30-827B-4AD7-A260-CAEF8926D4B1}"/>
              </a:ext>
            </a:extLst>
          </p:cNvPr>
          <p:cNvPicPr>
            <a:picLocks noChangeAspect="1"/>
          </p:cNvPicPr>
          <p:nvPr/>
        </p:nvPicPr>
        <p:blipFill>
          <a:blip r:embed="rId3"/>
          <a:stretch>
            <a:fillRect/>
          </a:stretch>
        </p:blipFill>
        <p:spPr>
          <a:xfrm>
            <a:off x="5862033" y="1332063"/>
            <a:ext cx="333375" cy="333375"/>
          </a:xfrm>
          <a:prstGeom prst="rect">
            <a:avLst/>
          </a:prstGeom>
        </p:spPr>
      </p:pic>
      <p:pic>
        <p:nvPicPr>
          <p:cNvPr id="8" name="Picture 7">
            <a:extLst>
              <a:ext uri="{FF2B5EF4-FFF2-40B4-BE49-F238E27FC236}">
                <a16:creationId xmlns:a16="http://schemas.microsoft.com/office/drawing/2014/main" id="{EE4095EB-14C5-421F-A42C-FCF7357CBAB6}"/>
              </a:ext>
            </a:extLst>
          </p:cNvPr>
          <p:cNvPicPr>
            <a:picLocks noChangeAspect="1"/>
          </p:cNvPicPr>
          <p:nvPr/>
        </p:nvPicPr>
        <p:blipFill>
          <a:blip r:embed="rId3"/>
          <a:stretch>
            <a:fillRect/>
          </a:stretch>
        </p:blipFill>
        <p:spPr>
          <a:xfrm>
            <a:off x="5855358" y="2565931"/>
            <a:ext cx="333375" cy="333375"/>
          </a:xfrm>
          <a:prstGeom prst="rect">
            <a:avLst/>
          </a:prstGeom>
        </p:spPr>
      </p:pic>
      <p:pic>
        <p:nvPicPr>
          <p:cNvPr id="10" name="Picture 9">
            <a:extLst>
              <a:ext uri="{FF2B5EF4-FFF2-40B4-BE49-F238E27FC236}">
                <a16:creationId xmlns:a16="http://schemas.microsoft.com/office/drawing/2014/main" id="{39C677E5-DE1E-49B1-B239-217235AA0D38}"/>
              </a:ext>
            </a:extLst>
          </p:cNvPr>
          <p:cNvPicPr>
            <a:picLocks noChangeAspect="1"/>
          </p:cNvPicPr>
          <p:nvPr/>
        </p:nvPicPr>
        <p:blipFill>
          <a:blip r:embed="rId3"/>
          <a:stretch>
            <a:fillRect/>
          </a:stretch>
        </p:blipFill>
        <p:spPr>
          <a:xfrm>
            <a:off x="5847669" y="3760926"/>
            <a:ext cx="333375" cy="333375"/>
          </a:xfrm>
          <a:prstGeom prst="rect">
            <a:avLst/>
          </a:prstGeom>
        </p:spPr>
      </p:pic>
      <p:pic>
        <p:nvPicPr>
          <p:cNvPr id="9" name="Picture 8">
            <a:extLst>
              <a:ext uri="{FF2B5EF4-FFF2-40B4-BE49-F238E27FC236}">
                <a16:creationId xmlns:a16="http://schemas.microsoft.com/office/drawing/2014/main" id="{5CBEA961-4F12-4255-957C-6775853F5A46}"/>
              </a:ext>
            </a:extLst>
          </p:cNvPr>
          <p:cNvPicPr>
            <a:picLocks noChangeAspect="1"/>
          </p:cNvPicPr>
          <p:nvPr/>
        </p:nvPicPr>
        <p:blipFill>
          <a:blip r:embed="rId4"/>
          <a:stretch>
            <a:fillRect/>
          </a:stretch>
        </p:blipFill>
        <p:spPr>
          <a:xfrm>
            <a:off x="5862033" y="1839210"/>
            <a:ext cx="333375" cy="333375"/>
          </a:xfrm>
          <a:prstGeom prst="rect">
            <a:avLst/>
          </a:prstGeom>
        </p:spPr>
      </p:pic>
      <p:pic>
        <p:nvPicPr>
          <p:cNvPr id="11" name="Picture 10">
            <a:extLst>
              <a:ext uri="{FF2B5EF4-FFF2-40B4-BE49-F238E27FC236}">
                <a16:creationId xmlns:a16="http://schemas.microsoft.com/office/drawing/2014/main" id="{312BE190-27B4-4F25-A44D-11EBBF333C9A}"/>
              </a:ext>
            </a:extLst>
          </p:cNvPr>
          <p:cNvPicPr>
            <a:picLocks noChangeAspect="1"/>
          </p:cNvPicPr>
          <p:nvPr/>
        </p:nvPicPr>
        <p:blipFill>
          <a:blip r:embed="rId4"/>
          <a:stretch>
            <a:fillRect/>
          </a:stretch>
        </p:blipFill>
        <p:spPr>
          <a:xfrm>
            <a:off x="5854684" y="3091405"/>
            <a:ext cx="333375" cy="333375"/>
          </a:xfrm>
          <a:prstGeom prst="rect">
            <a:avLst/>
          </a:prstGeom>
        </p:spPr>
      </p:pic>
      <p:pic>
        <p:nvPicPr>
          <p:cNvPr id="12" name="Picture 11">
            <a:extLst>
              <a:ext uri="{FF2B5EF4-FFF2-40B4-BE49-F238E27FC236}">
                <a16:creationId xmlns:a16="http://schemas.microsoft.com/office/drawing/2014/main" id="{A2A6F08F-B91D-426D-A895-712ABED004D5}"/>
              </a:ext>
            </a:extLst>
          </p:cNvPr>
          <p:cNvPicPr>
            <a:picLocks noChangeAspect="1"/>
          </p:cNvPicPr>
          <p:nvPr/>
        </p:nvPicPr>
        <p:blipFill>
          <a:blip r:embed="rId4"/>
          <a:stretch>
            <a:fillRect/>
          </a:stretch>
        </p:blipFill>
        <p:spPr>
          <a:xfrm>
            <a:off x="5847670" y="4295931"/>
            <a:ext cx="333375" cy="333375"/>
          </a:xfrm>
          <a:prstGeom prst="rect">
            <a:avLst/>
          </a:prstGeom>
        </p:spPr>
      </p:pic>
      <p:pic>
        <p:nvPicPr>
          <p:cNvPr id="4" name="Picture 3">
            <a:extLst>
              <a:ext uri="{FF2B5EF4-FFF2-40B4-BE49-F238E27FC236}">
                <a16:creationId xmlns:a16="http://schemas.microsoft.com/office/drawing/2014/main" id="{815031DD-6B06-4589-89BD-C0C7CAB95945}"/>
              </a:ext>
            </a:extLst>
          </p:cNvPr>
          <p:cNvPicPr>
            <a:picLocks noChangeAspect="1"/>
          </p:cNvPicPr>
          <p:nvPr/>
        </p:nvPicPr>
        <p:blipFill>
          <a:blip r:embed="rId5"/>
          <a:stretch>
            <a:fillRect/>
          </a:stretch>
        </p:blipFill>
        <p:spPr>
          <a:xfrm>
            <a:off x="6500153" y="1498750"/>
            <a:ext cx="2496662" cy="15562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2503669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6" name="TextBox 5">
            <a:extLst>
              <a:ext uri="{FF2B5EF4-FFF2-40B4-BE49-F238E27FC236}">
                <a16:creationId xmlns:a16="http://schemas.microsoft.com/office/drawing/2014/main" id="{F238ADAD-C8B8-4817-BDDB-356BDDB0FB67}"/>
              </a:ext>
            </a:extLst>
          </p:cNvPr>
          <p:cNvSpPr txBox="1"/>
          <p:nvPr/>
        </p:nvSpPr>
        <p:spPr>
          <a:xfrm>
            <a:off x="493909" y="131868"/>
            <a:ext cx="8469881" cy="400110"/>
          </a:xfrm>
          <a:prstGeom prst="rect">
            <a:avLst/>
          </a:prstGeom>
          <a:noFill/>
        </p:spPr>
        <p:txBody>
          <a:bodyPr wrap="square" rtlCol="0">
            <a:spAutoFit/>
          </a:bodyPr>
          <a:lstStyle/>
          <a:p>
            <a:pPr algn="r"/>
            <a:r>
              <a:rPr lang="en-GB" sz="2000" dirty="0">
                <a:solidFill>
                  <a:schemeClr val="bg1"/>
                </a:solidFill>
              </a:rPr>
              <a:t>Addiction </a:t>
            </a:r>
            <a:r>
              <a:rPr lang="en-GB" dirty="0">
                <a:solidFill>
                  <a:schemeClr val="bg1"/>
                </a:solidFill>
              </a:rPr>
              <a:t>  </a:t>
            </a:r>
          </a:p>
        </p:txBody>
      </p:sp>
      <p:graphicFrame>
        <p:nvGraphicFramePr>
          <p:cNvPr id="2" name="Table 2">
            <a:extLst>
              <a:ext uri="{FF2B5EF4-FFF2-40B4-BE49-F238E27FC236}">
                <a16:creationId xmlns:a16="http://schemas.microsoft.com/office/drawing/2014/main" id="{496B2AB9-FD1F-466D-A2F0-344CFBF23A12}"/>
              </a:ext>
            </a:extLst>
          </p:cNvPr>
          <p:cNvGraphicFramePr>
            <a:graphicFrameLocks noGrp="1"/>
          </p:cNvGraphicFramePr>
          <p:nvPr>
            <p:extLst>
              <p:ext uri="{D42A27DB-BD31-4B8C-83A1-F6EECF244321}">
                <p14:modId xmlns:p14="http://schemas.microsoft.com/office/powerpoint/2010/main" val="1518203973"/>
              </p:ext>
            </p:extLst>
          </p:nvPr>
        </p:nvGraphicFramePr>
        <p:xfrm>
          <a:off x="493909" y="546147"/>
          <a:ext cx="5880193" cy="4528483"/>
        </p:xfrm>
        <a:graphic>
          <a:graphicData uri="http://schemas.openxmlformats.org/drawingml/2006/table">
            <a:tbl>
              <a:tblPr firstRow="1" bandRow="1">
                <a:tableStyleId>{C98665B7-6574-423E-A4B5-A6C020D860FF}</a:tableStyleId>
              </a:tblPr>
              <a:tblGrid>
                <a:gridCol w="2560996">
                  <a:extLst>
                    <a:ext uri="{9D8B030D-6E8A-4147-A177-3AD203B41FA5}">
                      <a16:colId xmlns:a16="http://schemas.microsoft.com/office/drawing/2014/main" val="2842465553"/>
                    </a:ext>
                  </a:extLst>
                </a:gridCol>
                <a:gridCol w="3319197">
                  <a:extLst>
                    <a:ext uri="{9D8B030D-6E8A-4147-A177-3AD203B41FA5}">
                      <a16:colId xmlns:a16="http://schemas.microsoft.com/office/drawing/2014/main" val="2393140794"/>
                    </a:ext>
                  </a:extLst>
                </a:gridCol>
              </a:tblGrid>
              <a:tr h="319762">
                <a:tc>
                  <a:txBody>
                    <a:bodyPr/>
                    <a:lstStyle/>
                    <a:p>
                      <a:r>
                        <a:rPr lang="en-US" sz="1000" b="1" dirty="0">
                          <a:solidFill>
                            <a:schemeClr val="bg1"/>
                          </a:solidFill>
                        </a:rPr>
                        <a:t>ORGANISATION</a:t>
                      </a:r>
                      <a:endParaRPr lang="en-GB" sz="1000" b="1"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tc>
                  <a:txBody>
                    <a:bodyPr/>
                    <a:lstStyle/>
                    <a:p>
                      <a:r>
                        <a:rPr lang="en-US" sz="1000" b="1" dirty="0">
                          <a:solidFill>
                            <a:schemeClr val="bg1"/>
                          </a:solidFill>
                        </a:rPr>
                        <a:t>CONTACT</a:t>
                      </a:r>
                      <a:endParaRPr lang="en-GB" sz="1000" b="1"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1072852315"/>
                  </a:ext>
                </a:extLst>
              </a:tr>
              <a:tr h="957504">
                <a:tc>
                  <a:txBody>
                    <a:bodyPr/>
                    <a:lstStyle/>
                    <a:p>
                      <a:pPr algn="just"/>
                      <a:r>
                        <a:rPr lang="en-GB" sz="1000" b="1" i="0" u="none" strike="noStrike" cap="none" dirty="0">
                          <a:solidFill>
                            <a:schemeClr val="bg1"/>
                          </a:solidFill>
                          <a:effectLst/>
                          <a:latin typeface="Arial"/>
                          <a:ea typeface="Arial"/>
                          <a:cs typeface="Arial"/>
                          <a:sym typeface="Arial"/>
                        </a:rPr>
                        <a:t>Street Injecting Support Service</a:t>
                      </a:r>
                    </a:p>
                    <a:p>
                      <a:pPr algn="just"/>
                      <a:r>
                        <a:rPr lang="en-GB" sz="1000" b="0" i="0" u="none" strike="noStrike" cap="none" dirty="0">
                          <a:solidFill>
                            <a:schemeClr val="bg1"/>
                          </a:solidFill>
                          <a:effectLst/>
                          <a:latin typeface="Arial"/>
                          <a:ea typeface="Arial"/>
                          <a:cs typeface="Arial"/>
                          <a:sym typeface="Arial"/>
                        </a:rPr>
                        <a:t>Street Injecting Support Service (SISS) The Extern Street Injectors Support Service (SISS) uses experienced staff to assertively engage with street injectors in Belfast and to collect and dispose of inappropriately discarded injecting equipment.</a:t>
                      </a:r>
                      <a:endParaRPr lang="en-GB" sz="1000" b="1" i="0" u="none" strike="noStrike" cap="none" dirty="0">
                        <a:solidFill>
                          <a:schemeClr val="bg1"/>
                        </a:solidFill>
                        <a:effectLst/>
                        <a:latin typeface="Arial"/>
                        <a:ea typeface="Arial"/>
                        <a:cs typeface="Arial"/>
                        <a:sym typeface="Aria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algn="l"/>
                      <a:r>
                        <a:rPr lang="en-GB" sz="1000" b="0" i="0" u="none" strike="noStrike" cap="none" dirty="0">
                          <a:solidFill>
                            <a:schemeClr val="bg1"/>
                          </a:solidFill>
                          <a:effectLst/>
                          <a:latin typeface="Arial"/>
                          <a:ea typeface="Arial"/>
                          <a:cs typeface="Arial"/>
                          <a:sym typeface="Arial"/>
                        </a:rPr>
                        <a:t>118-122 Royal Avenue, Belfast, BT1 1DL </a:t>
                      </a:r>
                    </a:p>
                    <a:p>
                      <a:endParaRPr lang="en-GB" sz="1000" b="0" i="0" u="none" strike="noStrike" cap="none" dirty="0">
                        <a:solidFill>
                          <a:schemeClr val="bg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000" b="0" i="0" u="none" strike="noStrike" cap="none" dirty="0">
                          <a:solidFill>
                            <a:schemeClr val="bg1"/>
                          </a:solidFill>
                          <a:effectLst/>
                          <a:latin typeface="Arial"/>
                          <a:ea typeface="Arial"/>
                          <a:cs typeface="Arial"/>
                          <a:sym typeface="Arial"/>
                        </a:rPr>
                        <a:t>02890 330433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GB" sz="1000" b="0" i="0" u="none" strike="noStrike" cap="none" dirty="0">
                        <a:solidFill>
                          <a:schemeClr val="bg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000" b="1" i="0" u="sng" strike="noStrike" cap="none" dirty="0">
                          <a:solidFill>
                            <a:srgbClr val="002060"/>
                          </a:solidFill>
                          <a:effectLst/>
                          <a:latin typeface="Arial"/>
                          <a:ea typeface="Arial"/>
                          <a:cs typeface="Arial"/>
                          <a:sym typeface="Arial"/>
                        </a:rPr>
                        <a:t>www.extern.org </a:t>
                      </a:r>
                      <a:endParaRPr lang="en-US" sz="1000" b="1" u="sng" dirty="0">
                        <a:solidFill>
                          <a:srgbClr val="002060"/>
                        </a:solidFill>
                      </a:endParaRPr>
                    </a:p>
                    <a:p>
                      <a:endParaRPr lang="en-US" sz="1000"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1117904482"/>
                  </a:ext>
                </a:extLst>
              </a:tr>
              <a:tr h="1040537">
                <a:tc>
                  <a:txBody>
                    <a:bodyPr/>
                    <a:lstStyle/>
                    <a:p>
                      <a:r>
                        <a:rPr lang="en-GB" sz="1000" b="1" i="0" u="none" strike="noStrike" cap="none" dirty="0">
                          <a:solidFill>
                            <a:schemeClr val="bg1"/>
                          </a:solidFill>
                          <a:effectLst/>
                          <a:latin typeface="Arial"/>
                          <a:ea typeface="Arial"/>
                          <a:cs typeface="Arial"/>
                          <a:sym typeface="Arial"/>
                        </a:rPr>
                        <a:t>Falls Community Council </a:t>
                      </a:r>
                    </a:p>
                    <a:p>
                      <a:r>
                        <a:rPr lang="en-GB" sz="1000" b="1" i="0" u="none" strike="noStrike" cap="none" dirty="0">
                          <a:solidFill>
                            <a:schemeClr val="bg1"/>
                          </a:solidFill>
                          <a:effectLst/>
                          <a:latin typeface="Arial"/>
                          <a:ea typeface="Arial"/>
                          <a:cs typeface="Arial"/>
                          <a:sym typeface="Arial"/>
                        </a:rPr>
                        <a:t>Community Drugs Programme </a:t>
                      </a:r>
                    </a:p>
                    <a:p>
                      <a:pPr algn="just"/>
                      <a:r>
                        <a:rPr lang="en-GB" sz="1000" b="0" i="0" u="none" strike="noStrike" cap="none" dirty="0">
                          <a:solidFill>
                            <a:schemeClr val="bg1"/>
                          </a:solidFill>
                          <a:effectLst/>
                          <a:latin typeface="Arial"/>
                          <a:ea typeface="Arial"/>
                          <a:cs typeface="Arial"/>
                          <a:sym typeface="Arial"/>
                        </a:rPr>
                        <a:t>One to one and family support, auricular acupuncture, mentoring and onward referral service. Drug and alcohol education and awareness programmes, accredited and non-accredited, targeted at young people and/or parents.</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tc>
                  <a:txBody>
                    <a:bodyPr/>
                    <a:lstStyle/>
                    <a:p>
                      <a:r>
                        <a:rPr lang="en-GB" sz="1000" b="0" i="0" u="none" strike="noStrike" cap="none" dirty="0">
                          <a:solidFill>
                            <a:schemeClr val="bg1"/>
                          </a:solidFill>
                          <a:effectLst/>
                          <a:latin typeface="Arial"/>
                          <a:ea typeface="Arial"/>
                          <a:cs typeface="Arial"/>
                          <a:sym typeface="Arial"/>
                        </a:rPr>
                        <a:t>277 Falls Road Belfast, BT12 6FD </a:t>
                      </a:r>
                    </a:p>
                    <a:p>
                      <a:endParaRPr lang="en-GB" sz="1000" b="0" i="0" u="none" strike="noStrike" cap="none" dirty="0">
                        <a:solidFill>
                          <a:schemeClr val="bg1"/>
                        </a:solidFill>
                        <a:effectLst/>
                        <a:latin typeface="Arial"/>
                        <a:ea typeface="Arial"/>
                        <a:cs typeface="Arial"/>
                        <a:sym typeface="Arial"/>
                      </a:endParaRPr>
                    </a:p>
                    <a:p>
                      <a:r>
                        <a:rPr lang="en-GB" sz="1000" b="0" i="0" u="none" strike="noStrike" cap="none" dirty="0">
                          <a:solidFill>
                            <a:schemeClr val="bg1"/>
                          </a:solidFill>
                          <a:effectLst/>
                          <a:latin typeface="Arial"/>
                          <a:ea typeface="Arial"/>
                          <a:cs typeface="Arial"/>
                          <a:sym typeface="Arial"/>
                        </a:rPr>
                        <a:t>02890 202030 </a:t>
                      </a:r>
                    </a:p>
                    <a:p>
                      <a:endParaRPr lang="en-GB" sz="1000" b="0" i="0" u="none" strike="noStrike" cap="none" dirty="0">
                        <a:solidFill>
                          <a:schemeClr val="bg1"/>
                        </a:solidFill>
                        <a:effectLst/>
                        <a:latin typeface="Arial"/>
                        <a:ea typeface="Arial"/>
                        <a:cs typeface="Arial"/>
                        <a:sym typeface="Arial"/>
                      </a:endParaRPr>
                    </a:p>
                    <a:p>
                      <a:r>
                        <a:rPr lang="en-GB" sz="1000" b="0" i="0" u="none" strike="noStrike" cap="none" dirty="0">
                          <a:solidFill>
                            <a:schemeClr val="bg1"/>
                          </a:solidFill>
                          <a:effectLst/>
                          <a:latin typeface="Arial"/>
                          <a:ea typeface="Arial"/>
                          <a:cs typeface="Arial"/>
                          <a:sym typeface="Arial"/>
                        </a:rPr>
                        <a:t>michelle@fallscouncil.com</a:t>
                      </a:r>
                    </a:p>
                    <a:p>
                      <a:endParaRPr lang="en-GB" sz="1000" b="0" i="0" u="none" strike="noStrike" cap="none" dirty="0">
                        <a:solidFill>
                          <a:schemeClr val="bg1"/>
                        </a:solidFill>
                        <a:effectLs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000" b="1" u="sng" dirty="0">
                          <a:solidFill>
                            <a:srgbClr val="002060"/>
                          </a:solidFill>
                        </a:rPr>
                        <a:t>www.fallscouncil.com</a:t>
                      </a:r>
                    </a:p>
                    <a:p>
                      <a:endParaRPr lang="en-GB" sz="1000"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2176183500"/>
                  </a:ext>
                </a:extLst>
              </a:tr>
              <a:tr h="1587441">
                <a:tc>
                  <a:txBody>
                    <a:bodyPr/>
                    <a:lstStyle/>
                    <a:p>
                      <a:r>
                        <a:rPr lang="en-GB" sz="1000" b="1" i="0" u="none" strike="noStrike" cap="none" dirty="0">
                          <a:solidFill>
                            <a:schemeClr val="bg1"/>
                          </a:solidFill>
                          <a:effectLst/>
                          <a:latin typeface="Arial"/>
                          <a:ea typeface="Arial"/>
                          <a:cs typeface="Arial"/>
                          <a:sym typeface="Arial"/>
                        </a:rPr>
                        <a:t>Belfast Drug &amp; Alcohol Coordination Team/ Connections Service (BDACT Connections) </a:t>
                      </a:r>
                    </a:p>
                    <a:p>
                      <a:pPr algn="just"/>
                      <a:r>
                        <a:rPr lang="en-GB" sz="1000" b="0" i="0" u="none" strike="noStrike" cap="none" dirty="0">
                          <a:solidFill>
                            <a:schemeClr val="bg1"/>
                          </a:solidFill>
                          <a:effectLst/>
                          <a:latin typeface="Arial"/>
                          <a:ea typeface="Arial"/>
                          <a:cs typeface="Arial"/>
                          <a:sym typeface="Arial"/>
                        </a:rPr>
                        <a:t>The DACT Connections Service provides information, advice, signposting and awareness raising initiatives to a range of community and stakeholder partners</a:t>
                      </a:r>
                      <a:endParaRPr lang="en-US" sz="1000" b="1" i="0" u="none" strike="noStrike" cap="none" baseline="0" dirty="0">
                        <a:solidFill>
                          <a:schemeClr val="bg1"/>
                        </a:solidFill>
                        <a:latin typeface="Arial"/>
                        <a:ea typeface="Arial"/>
                        <a:cs typeface="Arial"/>
                        <a:sym typeface="Aria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algn="l"/>
                      <a:r>
                        <a:rPr lang="en-GB" sz="1000" b="0" i="0" u="none" strike="noStrike" cap="none" dirty="0">
                          <a:solidFill>
                            <a:schemeClr val="bg1"/>
                          </a:solidFill>
                          <a:effectLst/>
                          <a:latin typeface="Arial"/>
                          <a:ea typeface="Arial"/>
                          <a:cs typeface="Arial"/>
                          <a:sym typeface="Arial"/>
                        </a:rPr>
                        <a:t>118-122 Royal Avenue, Belfast, BT1 1DL </a:t>
                      </a:r>
                    </a:p>
                    <a:p>
                      <a:pPr algn="l"/>
                      <a:endParaRPr lang="en-GB" sz="1000" b="0" i="0" u="none" strike="noStrike" cap="none" dirty="0">
                        <a:solidFill>
                          <a:schemeClr val="bg1"/>
                        </a:solidFill>
                        <a:effectLst/>
                        <a:latin typeface="Arial"/>
                        <a:ea typeface="Arial"/>
                        <a:cs typeface="Arial"/>
                        <a:sym typeface="Arial"/>
                      </a:endParaRPr>
                    </a:p>
                    <a:p>
                      <a:pPr algn="l"/>
                      <a:r>
                        <a:rPr lang="en-GB" sz="1000" b="0" i="0" u="none" strike="noStrike" cap="none" dirty="0">
                          <a:solidFill>
                            <a:schemeClr val="bg1"/>
                          </a:solidFill>
                          <a:effectLst/>
                          <a:latin typeface="Arial"/>
                          <a:ea typeface="Arial"/>
                          <a:cs typeface="Arial"/>
                          <a:sym typeface="Arial"/>
                        </a:rPr>
                        <a:t>02890 840555 </a:t>
                      </a:r>
                    </a:p>
                    <a:p>
                      <a:pPr algn="l"/>
                      <a:endParaRPr lang="en-GB" sz="1000" b="0" i="0" u="none" strike="noStrike" cap="none" dirty="0">
                        <a:solidFill>
                          <a:schemeClr val="bg1"/>
                        </a:solidFill>
                        <a:effectLst/>
                        <a:latin typeface="Arial"/>
                        <a:ea typeface="Arial"/>
                        <a:cs typeface="Arial"/>
                        <a:sym typeface="Arial"/>
                      </a:endParaRPr>
                    </a:p>
                    <a:p>
                      <a:pPr algn="l"/>
                      <a:r>
                        <a:rPr lang="en-GB" sz="1000" b="0" i="0" u="none" strike="noStrike" cap="none" dirty="0">
                          <a:solidFill>
                            <a:schemeClr val="bg1"/>
                          </a:solidFill>
                          <a:effectLst/>
                          <a:latin typeface="Arial"/>
                          <a:ea typeface="Arial"/>
                          <a:cs typeface="Arial"/>
                          <a:sym typeface="Arial"/>
                        </a:rPr>
                        <a:t>connections@bdact.info</a:t>
                      </a:r>
                    </a:p>
                    <a:p>
                      <a:pPr algn="l"/>
                      <a:endParaRPr lang="en-GB" sz="1000" b="0" i="0" u="none" strike="noStrike" cap="none" dirty="0">
                        <a:solidFill>
                          <a:schemeClr val="bg1"/>
                        </a:solidFill>
                        <a:effectLs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000" b="1" i="0" u="sng" strike="noStrike" cap="none" dirty="0">
                          <a:solidFill>
                            <a:srgbClr val="002060"/>
                          </a:solidFill>
                          <a:effectLst/>
                          <a:latin typeface="Arial"/>
                          <a:ea typeface="Arial"/>
                          <a:cs typeface="Arial"/>
                          <a:sym typeface="Arial"/>
                        </a:rPr>
                        <a:t>www.extern.org </a:t>
                      </a:r>
                      <a:endParaRPr lang="en-US" sz="1000" b="1" u="sng" dirty="0">
                        <a:solidFill>
                          <a:srgbClr val="002060"/>
                        </a:solidFill>
                      </a:endParaRPr>
                    </a:p>
                    <a:p>
                      <a:pPr algn="l"/>
                      <a:endParaRPr lang="en-US" sz="1000"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3297106074"/>
                  </a:ext>
                </a:extLst>
              </a:tr>
            </a:tbl>
          </a:graphicData>
        </a:graphic>
      </p:graphicFrame>
      <p:pic>
        <p:nvPicPr>
          <p:cNvPr id="7" name="Picture 6">
            <a:extLst>
              <a:ext uri="{FF2B5EF4-FFF2-40B4-BE49-F238E27FC236}">
                <a16:creationId xmlns:a16="http://schemas.microsoft.com/office/drawing/2014/main" id="{E13F7C30-827B-4AD7-A260-CAEF8926D4B1}"/>
              </a:ext>
            </a:extLst>
          </p:cNvPr>
          <p:cNvPicPr>
            <a:picLocks noChangeAspect="1"/>
          </p:cNvPicPr>
          <p:nvPr/>
        </p:nvPicPr>
        <p:blipFill>
          <a:blip r:embed="rId3"/>
          <a:stretch>
            <a:fillRect/>
          </a:stretch>
        </p:blipFill>
        <p:spPr>
          <a:xfrm>
            <a:off x="5860684" y="1025991"/>
            <a:ext cx="333375" cy="333375"/>
          </a:xfrm>
          <a:prstGeom prst="rect">
            <a:avLst/>
          </a:prstGeom>
        </p:spPr>
      </p:pic>
      <p:pic>
        <p:nvPicPr>
          <p:cNvPr id="8" name="Picture 7">
            <a:extLst>
              <a:ext uri="{FF2B5EF4-FFF2-40B4-BE49-F238E27FC236}">
                <a16:creationId xmlns:a16="http://schemas.microsoft.com/office/drawing/2014/main" id="{EE4095EB-14C5-421F-A42C-FCF7357CBAB6}"/>
              </a:ext>
            </a:extLst>
          </p:cNvPr>
          <p:cNvPicPr>
            <a:picLocks noChangeAspect="1"/>
          </p:cNvPicPr>
          <p:nvPr/>
        </p:nvPicPr>
        <p:blipFill>
          <a:blip r:embed="rId3"/>
          <a:stretch>
            <a:fillRect/>
          </a:stretch>
        </p:blipFill>
        <p:spPr>
          <a:xfrm>
            <a:off x="5860683" y="2298878"/>
            <a:ext cx="333375" cy="333375"/>
          </a:xfrm>
          <a:prstGeom prst="rect">
            <a:avLst/>
          </a:prstGeom>
        </p:spPr>
      </p:pic>
      <p:pic>
        <p:nvPicPr>
          <p:cNvPr id="10" name="Picture 9">
            <a:extLst>
              <a:ext uri="{FF2B5EF4-FFF2-40B4-BE49-F238E27FC236}">
                <a16:creationId xmlns:a16="http://schemas.microsoft.com/office/drawing/2014/main" id="{39C677E5-DE1E-49B1-B239-217235AA0D38}"/>
              </a:ext>
            </a:extLst>
          </p:cNvPr>
          <p:cNvPicPr>
            <a:picLocks noChangeAspect="1"/>
          </p:cNvPicPr>
          <p:nvPr/>
        </p:nvPicPr>
        <p:blipFill>
          <a:blip r:embed="rId3"/>
          <a:stretch>
            <a:fillRect/>
          </a:stretch>
        </p:blipFill>
        <p:spPr>
          <a:xfrm>
            <a:off x="5860682" y="3617447"/>
            <a:ext cx="333375" cy="333375"/>
          </a:xfrm>
          <a:prstGeom prst="rect">
            <a:avLst/>
          </a:prstGeom>
        </p:spPr>
      </p:pic>
      <p:pic>
        <p:nvPicPr>
          <p:cNvPr id="11" name="Picture 10">
            <a:extLst>
              <a:ext uri="{FF2B5EF4-FFF2-40B4-BE49-F238E27FC236}">
                <a16:creationId xmlns:a16="http://schemas.microsoft.com/office/drawing/2014/main" id="{FA247950-11A1-406A-9C43-31D0379264A1}"/>
              </a:ext>
            </a:extLst>
          </p:cNvPr>
          <p:cNvPicPr>
            <a:picLocks noChangeAspect="1"/>
          </p:cNvPicPr>
          <p:nvPr/>
        </p:nvPicPr>
        <p:blipFill>
          <a:blip r:embed="rId4"/>
          <a:stretch>
            <a:fillRect/>
          </a:stretch>
        </p:blipFill>
        <p:spPr>
          <a:xfrm>
            <a:off x="5860682" y="1526053"/>
            <a:ext cx="333375" cy="333375"/>
          </a:xfrm>
          <a:prstGeom prst="rect">
            <a:avLst/>
          </a:prstGeom>
        </p:spPr>
      </p:pic>
      <p:pic>
        <p:nvPicPr>
          <p:cNvPr id="12" name="Picture 11">
            <a:extLst>
              <a:ext uri="{FF2B5EF4-FFF2-40B4-BE49-F238E27FC236}">
                <a16:creationId xmlns:a16="http://schemas.microsoft.com/office/drawing/2014/main" id="{E9FD1E1A-76FB-4083-AA9A-274967C46D40}"/>
              </a:ext>
            </a:extLst>
          </p:cNvPr>
          <p:cNvPicPr>
            <a:picLocks noChangeAspect="1"/>
          </p:cNvPicPr>
          <p:nvPr/>
        </p:nvPicPr>
        <p:blipFill>
          <a:blip r:embed="rId4"/>
          <a:stretch>
            <a:fillRect/>
          </a:stretch>
        </p:blipFill>
        <p:spPr>
          <a:xfrm>
            <a:off x="5861020" y="2860781"/>
            <a:ext cx="333375" cy="333375"/>
          </a:xfrm>
          <a:prstGeom prst="rect">
            <a:avLst/>
          </a:prstGeom>
        </p:spPr>
      </p:pic>
      <p:pic>
        <p:nvPicPr>
          <p:cNvPr id="13" name="Picture 12">
            <a:extLst>
              <a:ext uri="{FF2B5EF4-FFF2-40B4-BE49-F238E27FC236}">
                <a16:creationId xmlns:a16="http://schemas.microsoft.com/office/drawing/2014/main" id="{FCBD9371-A129-4359-BE5B-3755E105BE81}"/>
              </a:ext>
            </a:extLst>
          </p:cNvPr>
          <p:cNvPicPr>
            <a:picLocks noChangeAspect="1"/>
          </p:cNvPicPr>
          <p:nvPr/>
        </p:nvPicPr>
        <p:blipFill>
          <a:blip r:embed="rId4"/>
          <a:stretch>
            <a:fillRect/>
          </a:stretch>
        </p:blipFill>
        <p:spPr>
          <a:xfrm>
            <a:off x="5860682" y="4195509"/>
            <a:ext cx="333375" cy="333375"/>
          </a:xfrm>
          <a:prstGeom prst="rect">
            <a:avLst/>
          </a:prstGeom>
        </p:spPr>
      </p:pic>
    </p:spTree>
    <p:extLst>
      <p:ext uri="{BB962C8B-B14F-4D97-AF65-F5344CB8AC3E}">
        <p14:creationId xmlns:p14="http://schemas.microsoft.com/office/powerpoint/2010/main" val="36477735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6" name="TextBox 5">
            <a:extLst>
              <a:ext uri="{FF2B5EF4-FFF2-40B4-BE49-F238E27FC236}">
                <a16:creationId xmlns:a16="http://schemas.microsoft.com/office/drawing/2014/main" id="{F238ADAD-C8B8-4817-BDDB-356BDDB0FB67}"/>
              </a:ext>
            </a:extLst>
          </p:cNvPr>
          <p:cNvSpPr txBox="1"/>
          <p:nvPr/>
        </p:nvSpPr>
        <p:spPr>
          <a:xfrm>
            <a:off x="493909" y="131868"/>
            <a:ext cx="8469881" cy="400110"/>
          </a:xfrm>
          <a:prstGeom prst="rect">
            <a:avLst/>
          </a:prstGeom>
          <a:noFill/>
        </p:spPr>
        <p:txBody>
          <a:bodyPr wrap="square" rtlCol="0">
            <a:spAutoFit/>
          </a:bodyPr>
          <a:lstStyle/>
          <a:p>
            <a:pPr algn="r"/>
            <a:r>
              <a:rPr lang="en-GB" sz="2000" dirty="0">
                <a:solidFill>
                  <a:schemeClr val="bg1"/>
                </a:solidFill>
              </a:rPr>
              <a:t>Addiction </a:t>
            </a:r>
            <a:r>
              <a:rPr lang="en-GB" dirty="0">
                <a:solidFill>
                  <a:schemeClr val="bg1"/>
                </a:solidFill>
              </a:rPr>
              <a:t>  </a:t>
            </a:r>
          </a:p>
        </p:txBody>
      </p:sp>
      <p:graphicFrame>
        <p:nvGraphicFramePr>
          <p:cNvPr id="2" name="Table 2">
            <a:extLst>
              <a:ext uri="{FF2B5EF4-FFF2-40B4-BE49-F238E27FC236}">
                <a16:creationId xmlns:a16="http://schemas.microsoft.com/office/drawing/2014/main" id="{496B2AB9-FD1F-466D-A2F0-344CFBF23A12}"/>
              </a:ext>
            </a:extLst>
          </p:cNvPr>
          <p:cNvGraphicFramePr>
            <a:graphicFrameLocks noGrp="1"/>
          </p:cNvGraphicFramePr>
          <p:nvPr>
            <p:extLst>
              <p:ext uri="{D42A27DB-BD31-4B8C-83A1-F6EECF244321}">
                <p14:modId xmlns:p14="http://schemas.microsoft.com/office/powerpoint/2010/main" val="1153781404"/>
              </p:ext>
            </p:extLst>
          </p:nvPr>
        </p:nvGraphicFramePr>
        <p:xfrm>
          <a:off x="493909" y="546147"/>
          <a:ext cx="5880193" cy="4410780"/>
        </p:xfrm>
        <a:graphic>
          <a:graphicData uri="http://schemas.openxmlformats.org/drawingml/2006/table">
            <a:tbl>
              <a:tblPr firstRow="1" bandRow="1">
                <a:tableStyleId>{C98665B7-6574-423E-A4B5-A6C020D860FF}</a:tableStyleId>
              </a:tblPr>
              <a:tblGrid>
                <a:gridCol w="2560996">
                  <a:extLst>
                    <a:ext uri="{9D8B030D-6E8A-4147-A177-3AD203B41FA5}">
                      <a16:colId xmlns:a16="http://schemas.microsoft.com/office/drawing/2014/main" val="2842465553"/>
                    </a:ext>
                  </a:extLst>
                </a:gridCol>
                <a:gridCol w="3319197">
                  <a:extLst>
                    <a:ext uri="{9D8B030D-6E8A-4147-A177-3AD203B41FA5}">
                      <a16:colId xmlns:a16="http://schemas.microsoft.com/office/drawing/2014/main" val="2393140794"/>
                    </a:ext>
                  </a:extLst>
                </a:gridCol>
              </a:tblGrid>
              <a:tr h="319762">
                <a:tc>
                  <a:txBody>
                    <a:bodyPr/>
                    <a:lstStyle/>
                    <a:p>
                      <a:r>
                        <a:rPr lang="en-US" sz="1000" b="1" dirty="0">
                          <a:solidFill>
                            <a:schemeClr val="bg1"/>
                          </a:solidFill>
                        </a:rPr>
                        <a:t>ORGANISATION</a:t>
                      </a:r>
                      <a:endParaRPr lang="en-GB" sz="1000" b="1"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tc>
                  <a:txBody>
                    <a:bodyPr/>
                    <a:lstStyle/>
                    <a:p>
                      <a:r>
                        <a:rPr lang="en-US" sz="1000" b="1" dirty="0">
                          <a:solidFill>
                            <a:schemeClr val="bg1"/>
                          </a:solidFill>
                        </a:rPr>
                        <a:t>CONTACT</a:t>
                      </a:r>
                      <a:endParaRPr lang="en-GB" sz="1000" b="1"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1072852315"/>
                  </a:ext>
                </a:extLst>
              </a:tr>
              <a:tr h="957504">
                <a:tc>
                  <a:txBody>
                    <a:bodyPr/>
                    <a:lstStyle/>
                    <a:p>
                      <a:pPr algn="l"/>
                      <a:r>
                        <a:rPr lang="en-GB" sz="1000" b="1" i="0" u="none" strike="noStrike" cap="none" dirty="0">
                          <a:solidFill>
                            <a:schemeClr val="bg1"/>
                          </a:solidFill>
                          <a:effectLst/>
                          <a:latin typeface="Arial"/>
                          <a:ea typeface="Arial"/>
                          <a:cs typeface="Arial"/>
                          <a:sym typeface="Arial"/>
                        </a:rPr>
                        <a:t>BHSCT - Drug outreach Team</a:t>
                      </a:r>
                    </a:p>
                    <a:p>
                      <a:pPr algn="l"/>
                      <a:r>
                        <a:rPr lang="en-GB" sz="1000" b="0" i="0" u="none" strike="noStrike" cap="none" dirty="0">
                          <a:solidFill>
                            <a:schemeClr val="bg1"/>
                          </a:solidFill>
                          <a:effectLst/>
                          <a:latin typeface="Arial"/>
                          <a:ea typeface="Arial"/>
                          <a:cs typeface="Arial"/>
                          <a:sym typeface="Arial"/>
                        </a:rPr>
                        <a:t>Low Threshold Service. Treatment and support services available: </a:t>
                      </a:r>
                    </a:p>
                    <a:p>
                      <a:pPr marL="0" indent="0" algn="l">
                        <a:buFontTx/>
                        <a:buNone/>
                      </a:pPr>
                      <a:r>
                        <a:rPr lang="en-GB" sz="1000" b="0" i="0" u="none" strike="noStrike" cap="none" dirty="0">
                          <a:solidFill>
                            <a:schemeClr val="bg1"/>
                          </a:solidFill>
                          <a:effectLst/>
                          <a:latin typeface="Arial"/>
                          <a:ea typeface="Arial"/>
                          <a:cs typeface="Arial"/>
                          <a:sym typeface="Arial"/>
                        </a:rPr>
                        <a:t>- Needle/syringe exchange </a:t>
                      </a:r>
                    </a:p>
                    <a:p>
                      <a:pPr marL="0" indent="0" algn="l">
                        <a:buFontTx/>
                        <a:buNone/>
                      </a:pPr>
                      <a:r>
                        <a:rPr lang="en-GB" sz="1000" b="0" i="0" u="none" strike="noStrike" cap="none" dirty="0">
                          <a:solidFill>
                            <a:schemeClr val="bg1"/>
                          </a:solidFill>
                          <a:effectLst/>
                          <a:latin typeface="Arial"/>
                          <a:ea typeface="Arial"/>
                          <a:cs typeface="Arial"/>
                          <a:sym typeface="Arial"/>
                        </a:rPr>
                        <a:t>- Mentoring/Key working </a:t>
                      </a:r>
                    </a:p>
                    <a:p>
                      <a:pPr marL="0" indent="0" algn="l">
                        <a:buFontTx/>
                        <a:buNone/>
                      </a:pPr>
                      <a:r>
                        <a:rPr lang="en-GB" sz="1000" b="0" i="0" u="none" strike="noStrike" cap="none" dirty="0">
                          <a:solidFill>
                            <a:schemeClr val="bg1"/>
                          </a:solidFill>
                          <a:effectLst/>
                          <a:latin typeface="Arial"/>
                          <a:ea typeface="Arial"/>
                          <a:cs typeface="Arial"/>
                          <a:sym typeface="Arial"/>
                        </a:rPr>
                        <a:t>- Support for families </a:t>
                      </a:r>
                    </a:p>
                    <a:p>
                      <a:pPr marL="0" indent="0" algn="l">
                        <a:buFontTx/>
                        <a:buNone/>
                      </a:pPr>
                      <a:r>
                        <a:rPr lang="en-GB" sz="1000" b="0" i="0" u="none" strike="noStrike" cap="none" dirty="0">
                          <a:solidFill>
                            <a:schemeClr val="bg1"/>
                          </a:solidFill>
                          <a:effectLst/>
                          <a:latin typeface="Arial"/>
                          <a:ea typeface="Arial"/>
                          <a:cs typeface="Arial"/>
                          <a:sym typeface="Arial"/>
                        </a:rPr>
                        <a:t>- Advice and support </a:t>
                      </a:r>
                    </a:p>
                    <a:p>
                      <a:pPr marL="0" indent="0" algn="l">
                        <a:buFontTx/>
                        <a:buNone/>
                      </a:pPr>
                      <a:r>
                        <a:rPr lang="en-GB" sz="1000" b="0" i="0" u="none" strike="noStrike" cap="none" dirty="0">
                          <a:solidFill>
                            <a:schemeClr val="bg1"/>
                          </a:solidFill>
                          <a:effectLst/>
                          <a:latin typeface="Arial"/>
                          <a:ea typeface="Arial"/>
                          <a:cs typeface="Arial"/>
                          <a:sym typeface="Arial"/>
                        </a:rPr>
                        <a:t>- Drop in (*Or can offer Drop in clinics </a:t>
                      </a:r>
                    </a:p>
                    <a:p>
                      <a:pPr marL="0" indent="0" algn="l">
                        <a:buFontTx/>
                        <a:buNone/>
                      </a:pPr>
                      <a:r>
                        <a:rPr lang="en-GB" sz="1000" b="0" i="0" u="none" strike="noStrike" cap="none" dirty="0">
                          <a:solidFill>
                            <a:schemeClr val="bg1"/>
                          </a:solidFill>
                          <a:effectLst/>
                          <a:latin typeface="Arial"/>
                          <a:ea typeface="Arial"/>
                          <a:cs typeface="Arial"/>
                          <a:sym typeface="Arial"/>
                        </a:rPr>
                        <a:t>- Support group(s) or Group support</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r>
                        <a:rPr lang="en-GB" sz="1000" b="0" i="0" u="none" strike="noStrike" cap="none" dirty="0">
                          <a:solidFill>
                            <a:schemeClr val="bg1"/>
                          </a:solidFill>
                          <a:effectLst/>
                          <a:latin typeface="Arial"/>
                          <a:ea typeface="Arial"/>
                          <a:cs typeface="Arial"/>
                          <a:sym typeface="Arial"/>
                        </a:rPr>
                        <a:t>159 Durham Street, BT12 4GB </a:t>
                      </a:r>
                    </a:p>
                    <a:p>
                      <a:endParaRPr lang="en-GB" sz="1000" b="0" i="0" u="none" strike="noStrike" cap="none" dirty="0">
                        <a:solidFill>
                          <a:schemeClr val="bg1"/>
                        </a:solidFill>
                        <a:effectLst/>
                        <a:latin typeface="Arial"/>
                        <a:ea typeface="Arial"/>
                        <a:cs typeface="Arial"/>
                        <a:sym typeface="Arial"/>
                      </a:endParaRPr>
                    </a:p>
                    <a:p>
                      <a:r>
                        <a:rPr lang="en-GB" sz="1000" b="0" i="0" u="none" strike="noStrike" cap="none" dirty="0">
                          <a:solidFill>
                            <a:schemeClr val="bg1"/>
                          </a:solidFill>
                          <a:effectLst/>
                          <a:latin typeface="Arial"/>
                          <a:ea typeface="Arial"/>
                          <a:cs typeface="Arial"/>
                          <a:sym typeface="Arial"/>
                        </a:rPr>
                        <a:t>02895 041433 </a:t>
                      </a:r>
                    </a:p>
                    <a:p>
                      <a:endParaRPr lang="en-GB" sz="1000" b="0" i="0" u="none" strike="noStrike" cap="none" dirty="0">
                        <a:solidFill>
                          <a:schemeClr val="bg1"/>
                        </a:solidFill>
                        <a:effectLst/>
                        <a:latin typeface="Arial"/>
                        <a:ea typeface="Arial"/>
                        <a:cs typeface="Arial"/>
                        <a:sym typeface="Arial"/>
                      </a:endParaRPr>
                    </a:p>
                    <a:p>
                      <a:r>
                        <a:rPr lang="en-GB" sz="1000" b="0" i="0" u="none" strike="noStrike" cap="none" dirty="0">
                          <a:solidFill>
                            <a:schemeClr val="bg1"/>
                          </a:solidFill>
                          <a:effectLst/>
                          <a:latin typeface="Arial"/>
                          <a:ea typeface="Arial"/>
                          <a:cs typeface="Arial"/>
                          <a:sym typeface="Arial"/>
                        </a:rPr>
                        <a:t>grainne.cunningham@belfasttrust.hscni.net</a:t>
                      </a:r>
                    </a:p>
                    <a:p>
                      <a:endParaRPr lang="en-GB" sz="1000" b="0" i="0" u="none" strike="noStrike" cap="none" dirty="0">
                        <a:solidFill>
                          <a:schemeClr val="bg1"/>
                        </a:solidFill>
                        <a:effectLst/>
                        <a:latin typeface="Arial"/>
                        <a:cs typeface="Arial"/>
                        <a:sym typeface="Arial"/>
                      </a:endParaRPr>
                    </a:p>
                    <a:p>
                      <a:r>
                        <a:rPr lang="en-US" sz="1000" b="1" u="sng" dirty="0">
                          <a:solidFill>
                            <a:srgbClr val="002060"/>
                          </a:solidFill>
                        </a:rPr>
                        <a:t>www.belfasttrust.hscni.net</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1117904482"/>
                  </a:ext>
                </a:extLst>
              </a:tr>
              <a:tr h="1040537">
                <a:tc>
                  <a:txBody>
                    <a:bodyPr/>
                    <a:lstStyle/>
                    <a:p>
                      <a:r>
                        <a:rPr lang="en-GB" sz="1000" b="1" i="0" u="none" strike="noStrike" cap="none" dirty="0">
                          <a:solidFill>
                            <a:schemeClr val="bg1"/>
                          </a:solidFill>
                          <a:effectLst/>
                          <a:latin typeface="Arial"/>
                          <a:ea typeface="Arial"/>
                          <a:cs typeface="Arial"/>
                          <a:sym typeface="Arial"/>
                        </a:rPr>
                        <a:t>Statutory Addiction Service</a:t>
                      </a:r>
                    </a:p>
                    <a:p>
                      <a:pPr algn="just"/>
                      <a:r>
                        <a:rPr lang="en-GB" sz="1000" b="0" i="0" u="none" strike="noStrike" cap="none" dirty="0">
                          <a:solidFill>
                            <a:schemeClr val="bg1"/>
                          </a:solidFill>
                          <a:effectLst/>
                          <a:latin typeface="Arial"/>
                          <a:ea typeface="Arial"/>
                          <a:cs typeface="Arial"/>
                          <a:sym typeface="Arial"/>
                        </a:rPr>
                        <a:t>Provided by a range of specialist teams within community and hospital settings. Residential treatment is also accessible through the statutory addiction service. </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tc>
                  <a:txBody>
                    <a:bodyPr/>
                    <a:lstStyle/>
                    <a:p>
                      <a:r>
                        <a:rPr lang="en-GB" sz="1000" b="0" i="0" u="none" strike="noStrike" cap="none" dirty="0">
                          <a:solidFill>
                            <a:schemeClr val="bg1"/>
                          </a:solidFill>
                          <a:effectLst/>
                          <a:latin typeface="Arial"/>
                          <a:ea typeface="Arial"/>
                          <a:cs typeface="Arial"/>
                          <a:sym typeface="Arial"/>
                        </a:rPr>
                        <a:t>Access through GP or other relevant health care professional.</a:t>
                      </a:r>
                    </a:p>
                    <a:p>
                      <a:endParaRPr lang="en-GB" sz="1000" b="0" i="0" u="none" strike="noStrike" cap="none" dirty="0">
                        <a:solidFill>
                          <a:schemeClr val="bg1"/>
                        </a:solidFill>
                        <a:effectLst/>
                        <a:latin typeface="Arial"/>
                        <a:cs typeface="Arial"/>
                        <a:sym typeface="Arial"/>
                      </a:endParaRPr>
                    </a:p>
                    <a:p>
                      <a:r>
                        <a:rPr lang="en-GB" sz="1000" b="0" i="0" u="none" strike="noStrike" cap="none" dirty="0">
                          <a:solidFill>
                            <a:schemeClr val="bg1"/>
                          </a:solidFill>
                          <a:effectLst/>
                          <a:latin typeface="Arial"/>
                          <a:cs typeface="Arial"/>
                          <a:sym typeface="Arial"/>
                        </a:rPr>
                        <a:t>Find your GP here</a:t>
                      </a:r>
                    </a:p>
                    <a:p>
                      <a:r>
                        <a:rPr lang="en-GB" sz="1000" b="1" i="0" u="sng" strike="noStrike" cap="none" dirty="0">
                          <a:solidFill>
                            <a:srgbClr val="002060"/>
                          </a:solidFill>
                          <a:effectLst/>
                          <a:latin typeface="Arial"/>
                          <a:cs typeface="Arial"/>
                          <a:sym typeface="Arial"/>
                        </a:rPr>
                        <a:t>www.nidirect.gov.uk/services/gp-practices</a:t>
                      </a:r>
                      <a:endParaRPr lang="en-GB" sz="1000" b="1" u="sng" dirty="0">
                        <a:solidFill>
                          <a:srgbClr val="002060"/>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2176183500"/>
                  </a:ext>
                </a:extLst>
              </a:tr>
              <a:tr h="1587441">
                <a:tc>
                  <a:txBody>
                    <a:bodyPr/>
                    <a:lstStyle/>
                    <a:p>
                      <a:r>
                        <a:rPr lang="en-GB" sz="1000" b="1" i="0" u="none" strike="noStrike" cap="none" dirty="0">
                          <a:solidFill>
                            <a:schemeClr val="bg1"/>
                          </a:solidFill>
                          <a:effectLst/>
                          <a:latin typeface="Arial"/>
                          <a:ea typeface="Arial"/>
                          <a:cs typeface="Arial"/>
                          <a:sym typeface="Arial"/>
                        </a:rPr>
                        <a:t>DAMHS (Drug and Alcohol Mental Health Service)</a:t>
                      </a:r>
                    </a:p>
                    <a:p>
                      <a:pPr algn="just"/>
                      <a:r>
                        <a:rPr lang="en-GB" sz="1000" b="0" i="0" u="none" strike="noStrike" cap="none" dirty="0">
                          <a:solidFill>
                            <a:schemeClr val="bg1"/>
                          </a:solidFill>
                          <a:effectLst/>
                          <a:latin typeface="Arial"/>
                          <a:ea typeface="Arial"/>
                          <a:cs typeface="Arial"/>
                          <a:sym typeface="Arial"/>
                        </a:rPr>
                        <a:t>A range of therapeutic services for young people aged under 18 with significant misuse difficulties. </a:t>
                      </a:r>
                      <a:endParaRPr lang="en-US" sz="1000" b="1" i="0" u="none" strike="noStrike" cap="none" baseline="0" dirty="0">
                        <a:solidFill>
                          <a:schemeClr val="bg1"/>
                        </a:solidFill>
                        <a:latin typeface="Arial"/>
                        <a:ea typeface="Arial"/>
                        <a:cs typeface="Arial"/>
                        <a:sym typeface="Aria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algn="l"/>
                      <a:r>
                        <a:rPr lang="en-GB" sz="1000" b="0" i="0" u="none" strike="noStrike" cap="none" dirty="0" err="1">
                          <a:solidFill>
                            <a:schemeClr val="bg1"/>
                          </a:solidFill>
                          <a:effectLst/>
                          <a:latin typeface="Arial"/>
                          <a:ea typeface="Arial"/>
                          <a:cs typeface="Arial"/>
                          <a:sym typeface="Arial"/>
                        </a:rPr>
                        <a:t>Beechcroft</a:t>
                      </a:r>
                      <a:r>
                        <a:rPr lang="en-GB" sz="1000" b="0" i="0" u="none" strike="noStrike" cap="none" dirty="0">
                          <a:solidFill>
                            <a:schemeClr val="bg1"/>
                          </a:solidFill>
                          <a:effectLst/>
                          <a:latin typeface="Arial"/>
                          <a:ea typeface="Arial"/>
                          <a:cs typeface="Arial"/>
                          <a:sym typeface="Arial"/>
                        </a:rPr>
                        <a:t>, Forster Green Hospital, 110 Saintfield Rd, BT8 6HD </a:t>
                      </a:r>
                    </a:p>
                    <a:p>
                      <a:pPr algn="l"/>
                      <a:endParaRPr lang="en-GB" sz="1000" b="0" i="0" u="none" strike="noStrike" cap="none" dirty="0">
                        <a:solidFill>
                          <a:schemeClr val="bg1"/>
                        </a:solidFill>
                        <a:effectLst/>
                        <a:latin typeface="Arial"/>
                        <a:ea typeface="Arial"/>
                        <a:cs typeface="Arial"/>
                        <a:sym typeface="Arial"/>
                      </a:endParaRPr>
                    </a:p>
                    <a:p>
                      <a:pPr algn="l"/>
                      <a:r>
                        <a:rPr lang="en-GB" sz="1000" b="0" i="0" u="none" strike="noStrike" cap="none" dirty="0">
                          <a:solidFill>
                            <a:schemeClr val="bg1"/>
                          </a:solidFill>
                          <a:effectLst/>
                          <a:latin typeface="Arial"/>
                          <a:ea typeface="Arial"/>
                          <a:cs typeface="Arial"/>
                          <a:sym typeface="Arial"/>
                        </a:rPr>
                        <a:t>02895 040365 </a:t>
                      </a:r>
                    </a:p>
                    <a:p>
                      <a:pPr algn="l"/>
                      <a:endParaRPr lang="en-GB" sz="1000" b="0" i="0" u="none" strike="noStrike" cap="none" dirty="0">
                        <a:solidFill>
                          <a:schemeClr val="bg1"/>
                        </a:solidFill>
                        <a:effectLst/>
                        <a:latin typeface="Arial"/>
                        <a:ea typeface="Arial"/>
                        <a:cs typeface="Arial"/>
                        <a:sym typeface="Arial"/>
                      </a:endParaRPr>
                    </a:p>
                    <a:p>
                      <a:pPr algn="l"/>
                      <a:r>
                        <a:rPr lang="en-GB" sz="1000" b="0" i="0" u="none" strike="noStrike" cap="none" dirty="0">
                          <a:solidFill>
                            <a:schemeClr val="bg1"/>
                          </a:solidFill>
                          <a:effectLst/>
                          <a:latin typeface="Arial"/>
                          <a:ea typeface="Arial"/>
                          <a:cs typeface="Arial"/>
                          <a:sym typeface="Arial"/>
                        </a:rPr>
                        <a:t>kevin.regan@belfasttrust.hscni.net</a:t>
                      </a:r>
                    </a:p>
                    <a:p>
                      <a:pPr algn="l"/>
                      <a:endParaRPr lang="en-GB" sz="1000" b="0" i="0" u="none" strike="noStrike" cap="none" dirty="0">
                        <a:solidFill>
                          <a:schemeClr val="bg1"/>
                        </a:solidFill>
                        <a:effectLst/>
                        <a:latin typeface="Arial"/>
                        <a:cs typeface="Arial"/>
                        <a:sym typeface="Arial"/>
                      </a:endParaRPr>
                    </a:p>
                    <a:p>
                      <a:pPr algn="l"/>
                      <a:r>
                        <a:rPr lang="en-US" sz="1000" b="1" u="sng" dirty="0">
                          <a:solidFill>
                            <a:srgbClr val="002060"/>
                          </a:solidFill>
                        </a:rPr>
                        <a:t>www.online.hscni.net</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3297106074"/>
                  </a:ext>
                </a:extLst>
              </a:tr>
            </a:tbl>
          </a:graphicData>
        </a:graphic>
      </p:graphicFrame>
    </p:spTree>
    <p:extLst>
      <p:ext uri="{BB962C8B-B14F-4D97-AF65-F5344CB8AC3E}">
        <p14:creationId xmlns:p14="http://schemas.microsoft.com/office/powerpoint/2010/main" val="38741631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6" name="TextBox 5">
            <a:extLst>
              <a:ext uri="{FF2B5EF4-FFF2-40B4-BE49-F238E27FC236}">
                <a16:creationId xmlns:a16="http://schemas.microsoft.com/office/drawing/2014/main" id="{F238ADAD-C8B8-4817-BDDB-356BDDB0FB67}"/>
              </a:ext>
            </a:extLst>
          </p:cNvPr>
          <p:cNvSpPr txBox="1"/>
          <p:nvPr/>
        </p:nvSpPr>
        <p:spPr>
          <a:xfrm>
            <a:off x="493909" y="131868"/>
            <a:ext cx="8469881" cy="400110"/>
          </a:xfrm>
          <a:prstGeom prst="rect">
            <a:avLst/>
          </a:prstGeom>
          <a:noFill/>
        </p:spPr>
        <p:txBody>
          <a:bodyPr wrap="square" rtlCol="0">
            <a:spAutoFit/>
          </a:bodyPr>
          <a:lstStyle/>
          <a:p>
            <a:pPr algn="r"/>
            <a:r>
              <a:rPr lang="en-GB" sz="2000" dirty="0">
                <a:solidFill>
                  <a:schemeClr val="bg1"/>
                </a:solidFill>
              </a:rPr>
              <a:t>Addiction </a:t>
            </a:r>
            <a:r>
              <a:rPr lang="en-GB" dirty="0">
                <a:solidFill>
                  <a:schemeClr val="bg1"/>
                </a:solidFill>
              </a:rPr>
              <a:t>  </a:t>
            </a:r>
          </a:p>
        </p:txBody>
      </p:sp>
      <p:graphicFrame>
        <p:nvGraphicFramePr>
          <p:cNvPr id="2" name="Table 2">
            <a:extLst>
              <a:ext uri="{FF2B5EF4-FFF2-40B4-BE49-F238E27FC236}">
                <a16:creationId xmlns:a16="http://schemas.microsoft.com/office/drawing/2014/main" id="{496B2AB9-FD1F-466D-A2F0-344CFBF23A12}"/>
              </a:ext>
            </a:extLst>
          </p:cNvPr>
          <p:cNvGraphicFramePr>
            <a:graphicFrameLocks noGrp="1"/>
          </p:cNvGraphicFramePr>
          <p:nvPr>
            <p:extLst>
              <p:ext uri="{D42A27DB-BD31-4B8C-83A1-F6EECF244321}">
                <p14:modId xmlns:p14="http://schemas.microsoft.com/office/powerpoint/2010/main" val="3709446445"/>
              </p:ext>
            </p:extLst>
          </p:nvPr>
        </p:nvGraphicFramePr>
        <p:xfrm>
          <a:off x="493909" y="546147"/>
          <a:ext cx="5880193" cy="4376083"/>
        </p:xfrm>
        <a:graphic>
          <a:graphicData uri="http://schemas.openxmlformats.org/drawingml/2006/table">
            <a:tbl>
              <a:tblPr firstRow="1" bandRow="1">
                <a:tableStyleId>{C98665B7-6574-423E-A4B5-A6C020D860FF}</a:tableStyleId>
              </a:tblPr>
              <a:tblGrid>
                <a:gridCol w="2560996">
                  <a:extLst>
                    <a:ext uri="{9D8B030D-6E8A-4147-A177-3AD203B41FA5}">
                      <a16:colId xmlns:a16="http://schemas.microsoft.com/office/drawing/2014/main" val="2842465553"/>
                    </a:ext>
                  </a:extLst>
                </a:gridCol>
                <a:gridCol w="3319197">
                  <a:extLst>
                    <a:ext uri="{9D8B030D-6E8A-4147-A177-3AD203B41FA5}">
                      <a16:colId xmlns:a16="http://schemas.microsoft.com/office/drawing/2014/main" val="2393140794"/>
                    </a:ext>
                  </a:extLst>
                </a:gridCol>
              </a:tblGrid>
              <a:tr h="319762">
                <a:tc>
                  <a:txBody>
                    <a:bodyPr/>
                    <a:lstStyle/>
                    <a:p>
                      <a:r>
                        <a:rPr lang="en-US" sz="1000" b="1" dirty="0">
                          <a:solidFill>
                            <a:schemeClr val="bg1"/>
                          </a:solidFill>
                        </a:rPr>
                        <a:t>ORGANISATION</a:t>
                      </a:r>
                      <a:endParaRPr lang="en-GB" sz="1000" b="1"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tc>
                  <a:txBody>
                    <a:bodyPr/>
                    <a:lstStyle/>
                    <a:p>
                      <a:r>
                        <a:rPr lang="en-US" sz="1000" b="1" dirty="0">
                          <a:solidFill>
                            <a:schemeClr val="bg1"/>
                          </a:solidFill>
                        </a:rPr>
                        <a:t>CONTACT</a:t>
                      </a:r>
                      <a:endParaRPr lang="en-GB" sz="1000" b="1"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1072852315"/>
                  </a:ext>
                </a:extLst>
              </a:tr>
              <a:tr h="957504">
                <a:tc>
                  <a:txBody>
                    <a:bodyPr/>
                    <a:lstStyle/>
                    <a:p>
                      <a:pPr algn="l"/>
                      <a:r>
                        <a:rPr lang="en-GB" sz="1000" b="1" i="0" u="none" strike="noStrike" cap="none" dirty="0">
                          <a:solidFill>
                            <a:schemeClr val="bg1"/>
                          </a:solidFill>
                          <a:effectLst/>
                          <a:latin typeface="Arial"/>
                          <a:ea typeface="Arial"/>
                          <a:cs typeface="Arial"/>
                          <a:sym typeface="Arial"/>
                        </a:rPr>
                        <a:t>Addiction NI</a:t>
                      </a:r>
                    </a:p>
                    <a:p>
                      <a:pPr algn="l"/>
                      <a:r>
                        <a:rPr lang="en-GB" sz="1000" b="0" i="0" u="none" strike="noStrike" cap="none" dirty="0">
                          <a:solidFill>
                            <a:schemeClr val="bg1"/>
                          </a:solidFill>
                          <a:effectLst/>
                          <a:latin typeface="Arial"/>
                          <a:ea typeface="Arial"/>
                          <a:cs typeface="Arial"/>
                          <a:sym typeface="Arial"/>
                        </a:rPr>
                        <a:t>One to one therapeutic treatment and support service for those aged 18+ misusing alcohol and/or drugs. Family members can also get advice and support  regardless of whether their significant other is seeking help. Open Access/Self Referrals Accepted </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r>
                        <a:rPr lang="en-GB" sz="1000" b="0" i="0" u="none" strike="noStrike" cap="none" dirty="0">
                          <a:solidFill>
                            <a:schemeClr val="bg1"/>
                          </a:solidFill>
                          <a:effectLst/>
                          <a:latin typeface="Arial"/>
                          <a:ea typeface="Arial"/>
                          <a:cs typeface="Arial"/>
                          <a:sym typeface="Arial"/>
                        </a:rPr>
                        <a:t>Lombard House, 10-20 Lombard Street,  Belfast , </a:t>
                      </a:r>
                    </a:p>
                    <a:p>
                      <a:r>
                        <a:rPr lang="en-GB" sz="1000" b="0" i="0" u="none" strike="noStrike" cap="none" dirty="0">
                          <a:solidFill>
                            <a:schemeClr val="bg1"/>
                          </a:solidFill>
                          <a:effectLst/>
                          <a:latin typeface="Arial"/>
                          <a:ea typeface="Arial"/>
                          <a:cs typeface="Arial"/>
                          <a:sym typeface="Arial"/>
                        </a:rPr>
                        <a:t>BT1 1RD</a:t>
                      </a:r>
                    </a:p>
                    <a:p>
                      <a:endParaRPr lang="en-GB" sz="1000" b="0" i="0" u="none" strike="noStrike" cap="none" dirty="0">
                        <a:solidFill>
                          <a:schemeClr val="bg1"/>
                        </a:solidFill>
                        <a:effectLst/>
                        <a:latin typeface="Arial"/>
                        <a:ea typeface="Arial"/>
                        <a:cs typeface="Arial"/>
                        <a:sym typeface="Arial"/>
                      </a:endParaRPr>
                    </a:p>
                    <a:p>
                      <a:r>
                        <a:rPr lang="en-GB" sz="1000" b="0" i="0" u="none" strike="noStrike" cap="none" dirty="0">
                          <a:solidFill>
                            <a:schemeClr val="bg1"/>
                          </a:solidFill>
                          <a:effectLst/>
                          <a:latin typeface="Arial"/>
                          <a:ea typeface="Arial"/>
                          <a:cs typeface="Arial"/>
                          <a:sym typeface="Arial"/>
                        </a:rPr>
                        <a:t>02890 664434</a:t>
                      </a:r>
                    </a:p>
                    <a:p>
                      <a:endParaRPr lang="en-GB" sz="1000" b="0" i="0" u="none" strike="noStrike" cap="none" dirty="0">
                        <a:solidFill>
                          <a:schemeClr val="bg1"/>
                        </a:solidFill>
                        <a:effectLst/>
                        <a:latin typeface="Arial"/>
                        <a:ea typeface="Arial"/>
                        <a:cs typeface="Arial"/>
                        <a:sym typeface="Arial"/>
                      </a:endParaRPr>
                    </a:p>
                    <a:p>
                      <a:r>
                        <a:rPr lang="en-GB" sz="1000" b="0" i="0" u="none" strike="noStrike" cap="none" dirty="0">
                          <a:solidFill>
                            <a:schemeClr val="bg1"/>
                          </a:solidFill>
                          <a:effectLst/>
                          <a:latin typeface="Arial"/>
                          <a:ea typeface="Arial"/>
                          <a:cs typeface="Arial"/>
                          <a:sym typeface="Arial"/>
                        </a:rPr>
                        <a:t>enquiries@addictionni.com </a:t>
                      </a:r>
                    </a:p>
                    <a:p>
                      <a:endParaRPr lang="en-GB" sz="1000" b="0" i="0" u="none" strike="noStrike" cap="none" dirty="0">
                        <a:solidFill>
                          <a:schemeClr val="bg1"/>
                        </a:solidFill>
                        <a:effectLst/>
                        <a:latin typeface="Arial"/>
                        <a:cs typeface="Arial"/>
                        <a:sym typeface="Arial"/>
                      </a:endParaRPr>
                    </a:p>
                    <a:p>
                      <a:r>
                        <a:rPr lang="en-GB" sz="1000" b="1" i="0" u="sng" strike="noStrike" cap="none" dirty="0">
                          <a:solidFill>
                            <a:srgbClr val="002060"/>
                          </a:solidFill>
                          <a:effectLst/>
                          <a:latin typeface="Arial"/>
                          <a:ea typeface="Arial"/>
                          <a:cs typeface="Arial"/>
                          <a:sym typeface="Arial"/>
                        </a:rPr>
                        <a:t>www.addictionni.com </a:t>
                      </a:r>
                      <a:endParaRPr lang="en-US" sz="1000" b="1" u="sng" dirty="0">
                        <a:solidFill>
                          <a:srgbClr val="002060"/>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1117904482"/>
                  </a:ext>
                </a:extLst>
              </a:tr>
              <a:tr h="1040537">
                <a:tc>
                  <a:txBody>
                    <a:bodyPr/>
                    <a:lstStyle/>
                    <a:p>
                      <a:r>
                        <a:rPr lang="en-GB" sz="1000" b="1" i="0" u="none" strike="noStrike" cap="none" dirty="0">
                          <a:solidFill>
                            <a:schemeClr val="bg1"/>
                          </a:solidFill>
                          <a:effectLst/>
                          <a:latin typeface="Arial"/>
                          <a:ea typeface="Arial"/>
                          <a:cs typeface="Arial"/>
                          <a:sym typeface="Arial"/>
                        </a:rPr>
                        <a:t>Carlisle House </a:t>
                      </a:r>
                    </a:p>
                    <a:p>
                      <a:r>
                        <a:rPr lang="en-GB" sz="1000" b="0" i="0" u="none" strike="noStrike" cap="none" dirty="0">
                          <a:solidFill>
                            <a:schemeClr val="bg1"/>
                          </a:solidFill>
                          <a:effectLst/>
                          <a:latin typeface="Arial"/>
                          <a:ea typeface="Arial"/>
                          <a:cs typeface="Arial"/>
                          <a:sym typeface="Arial"/>
                        </a:rPr>
                        <a:t>Residential Addiction Treatment Centre 6 week residential programme. Addiction Service Referrals</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tc>
                  <a:txBody>
                    <a:bodyPr/>
                    <a:lstStyle/>
                    <a:p>
                      <a:r>
                        <a:rPr lang="en-GB" sz="1000" b="0" i="0" u="none" strike="noStrike" cap="none" dirty="0">
                          <a:solidFill>
                            <a:schemeClr val="bg1"/>
                          </a:solidFill>
                          <a:effectLst/>
                          <a:latin typeface="Arial"/>
                          <a:ea typeface="Arial"/>
                          <a:cs typeface="Arial"/>
                          <a:sym typeface="Arial"/>
                        </a:rPr>
                        <a:t>2-4 Henry Place, BT15 2BB </a:t>
                      </a:r>
                    </a:p>
                    <a:p>
                      <a:endParaRPr lang="en-GB" sz="1000" b="0" i="0" u="none" strike="noStrike" cap="none" dirty="0">
                        <a:solidFill>
                          <a:schemeClr val="bg1"/>
                        </a:solidFill>
                        <a:effectLst/>
                        <a:latin typeface="Arial"/>
                        <a:ea typeface="Arial"/>
                        <a:cs typeface="Arial"/>
                        <a:sym typeface="Arial"/>
                      </a:endParaRPr>
                    </a:p>
                    <a:p>
                      <a:r>
                        <a:rPr lang="en-GB" sz="1000" b="0" i="0" u="none" strike="noStrike" cap="none" dirty="0">
                          <a:solidFill>
                            <a:schemeClr val="bg1"/>
                          </a:solidFill>
                          <a:effectLst/>
                          <a:latin typeface="Arial"/>
                          <a:ea typeface="Arial"/>
                          <a:cs typeface="Arial"/>
                          <a:sym typeface="Arial"/>
                        </a:rPr>
                        <a:t>02890 328308 </a:t>
                      </a:r>
                    </a:p>
                    <a:p>
                      <a:endParaRPr lang="en-GB" sz="1000" b="0" i="0" u="none" strike="noStrike" cap="none" dirty="0">
                        <a:solidFill>
                          <a:schemeClr val="bg1"/>
                        </a:solidFill>
                        <a:effectLst/>
                        <a:latin typeface="Arial"/>
                        <a:ea typeface="Arial"/>
                        <a:cs typeface="Arial"/>
                        <a:sym typeface="Arial"/>
                      </a:endParaRPr>
                    </a:p>
                    <a:p>
                      <a:r>
                        <a:rPr lang="en-GB" sz="1000" b="0" i="0" u="none" strike="noStrike" cap="none" dirty="0">
                          <a:solidFill>
                            <a:schemeClr val="bg1"/>
                          </a:solidFill>
                          <a:effectLst/>
                          <a:latin typeface="Arial"/>
                          <a:ea typeface="Arial"/>
                          <a:cs typeface="Arial"/>
                          <a:sym typeface="Arial"/>
                        </a:rPr>
                        <a:t>carlislehouse@pcibsw.org </a:t>
                      </a:r>
                    </a:p>
                    <a:p>
                      <a:endParaRPr lang="en-GB" sz="1000" b="0" i="0" u="none" strike="noStrike" cap="none" dirty="0">
                        <a:solidFill>
                          <a:schemeClr val="bg1"/>
                        </a:solidFill>
                        <a:effectLst/>
                        <a:latin typeface="Arial"/>
                        <a:cs typeface="Arial"/>
                        <a:sym typeface="Arial"/>
                      </a:endParaRPr>
                    </a:p>
                    <a:p>
                      <a:r>
                        <a:rPr lang="en-GB" sz="1000" b="1" u="sng" dirty="0">
                          <a:solidFill>
                            <a:srgbClr val="002060"/>
                          </a:solidFill>
                        </a:rPr>
                        <a:t>www.carlislehouse.org</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2176183500"/>
                  </a:ext>
                </a:extLst>
              </a:tr>
              <a:tr h="1587441">
                <a:tc>
                  <a:txBody>
                    <a:bodyPr/>
                    <a:lstStyle/>
                    <a:p>
                      <a:r>
                        <a:rPr lang="en-GB" sz="1000" b="1" i="0" u="none" strike="noStrike" cap="none" dirty="0" err="1">
                          <a:solidFill>
                            <a:schemeClr val="bg1"/>
                          </a:solidFill>
                          <a:effectLst/>
                          <a:latin typeface="Arial"/>
                          <a:ea typeface="Arial"/>
                          <a:cs typeface="Arial"/>
                          <a:sym typeface="Arial"/>
                        </a:rPr>
                        <a:t>Ascert</a:t>
                      </a:r>
                      <a:r>
                        <a:rPr lang="en-GB" sz="1000" b="1" i="0" u="none" strike="noStrike" cap="none" dirty="0">
                          <a:solidFill>
                            <a:schemeClr val="bg1"/>
                          </a:solidFill>
                          <a:effectLst/>
                          <a:latin typeface="Arial"/>
                          <a:ea typeface="Arial"/>
                          <a:cs typeface="Arial"/>
                          <a:sym typeface="Arial"/>
                        </a:rPr>
                        <a:t> &amp; Barnardo’s </a:t>
                      </a:r>
                    </a:p>
                    <a:p>
                      <a:r>
                        <a:rPr lang="en-GB" sz="1000" b="0" i="0" u="none" strike="noStrike" cap="none" dirty="0">
                          <a:solidFill>
                            <a:schemeClr val="bg1"/>
                          </a:solidFill>
                          <a:effectLst/>
                          <a:latin typeface="Arial"/>
                          <a:ea typeface="Arial"/>
                          <a:cs typeface="Arial"/>
                          <a:sym typeface="Arial"/>
                        </a:rPr>
                        <a:t>Steps 2 Cope Online support and self help resources for young people, aged 11-18, affected by a parent’s use of alcohol.</a:t>
                      </a:r>
                      <a:endParaRPr lang="en-US" sz="1000" b="1" i="0" u="none" strike="noStrike" cap="none" baseline="0" dirty="0">
                        <a:solidFill>
                          <a:schemeClr val="bg1"/>
                        </a:solidFill>
                        <a:latin typeface="Arial"/>
                        <a:ea typeface="Arial"/>
                        <a:cs typeface="Arial"/>
                        <a:sym typeface="Aria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algn="l"/>
                      <a:r>
                        <a:rPr lang="en-GB" sz="1000" b="0" i="0" u="none" strike="noStrike" cap="none" dirty="0">
                          <a:solidFill>
                            <a:schemeClr val="bg1"/>
                          </a:solidFill>
                          <a:effectLst/>
                          <a:latin typeface="Arial"/>
                          <a:ea typeface="Arial"/>
                          <a:cs typeface="Arial"/>
                          <a:sym typeface="Arial"/>
                        </a:rPr>
                        <a:t>Callan House, </a:t>
                      </a:r>
                      <a:r>
                        <a:rPr lang="en-GB" sz="1000" b="0" i="0" u="none" strike="noStrike" cap="none" dirty="0" err="1">
                          <a:solidFill>
                            <a:schemeClr val="bg1"/>
                          </a:solidFill>
                          <a:effectLst/>
                          <a:latin typeface="Arial"/>
                          <a:ea typeface="Arial"/>
                          <a:cs typeface="Arial"/>
                          <a:sym typeface="Arial"/>
                        </a:rPr>
                        <a:t>Westcourt</a:t>
                      </a:r>
                      <a:r>
                        <a:rPr lang="en-GB" sz="1000" b="0" i="0" u="none" strike="noStrike" cap="none" dirty="0">
                          <a:solidFill>
                            <a:schemeClr val="bg1"/>
                          </a:solidFill>
                          <a:effectLst/>
                          <a:latin typeface="Arial"/>
                          <a:ea typeface="Arial"/>
                          <a:cs typeface="Arial"/>
                          <a:sym typeface="Arial"/>
                        </a:rPr>
                        <a:t> Centre 8-30 Barrack Street, BT12 4AH </a:t>
                      </a:r>
                    </a:p>
                    <a:p>
                      <a:pPr algn="l"/>
                      <a:endParaRPr lang="en-GB" sz="1000" b="0" i="0" u="none" strike="noStrike" cap="none" dirty="0">
                        <a:solidFill>
                          <a:schemeClr val="bg1"/>
                        </a:solidFill>
                        <a:effectLst/>
                        <a:latin typeface="Arial"/>
                        <a:ea typeface="Arial"/>
                        <a:cs typeface="Arial"/>
                        <a:sym typeface="Arial"/>
                      </a:endParaRPr>
                    </a:p>
                    <a:p>
                      <a:pPr algn="l"/>
                      <a:r>
                        <a:rPr lang="en-GB" sz="1000" b="0" i="0" u="none" strike="noStrike" cap="none" dirty="0">
                          <a:solidFill>
                            <a:schemeClr val="bg1"/>
                          </a:solidFill>
                          <a:effectLst/>
                          <a:latin typeface="Arial"/>
                          <a:ea typeface="Arial"/>
                          <a:cs typeface="Arial"/>
                          <a:sym typeface="Arial"/>
                        </a:rPr>
                        <a:t>0800 254 5123 </a:t>
                      </a:r>
                    </a:p>
                    <a:p>
                      <a:pPr algn="l"/>
                      <a:endParaRPr lang="en-GB" sz="1000" b="0" i="0" u="none" strike="noStrike" cap="none" dirty="0">
                        <a:solidFill>
                          <a:schemeClr val="bg1"/>
                        </a:solidFill>
                        <a:effectLst/>
                        <a:latin typeface="Arial"/>
                        <a:cs typeface="Arial"/>
                        <a:sym typeface="Arial"/>
                      </a:endParaRPr>
                    </a:p>
                    <a:p>
                      <a:pPr algn="l"/>
                      <a:r>
                        <a:rPr lang="en-GB" sz="1000" b="1" i="0" u="sng" strike="noStrike" cap="none" dirty="0">
                          <a:solidFill>
                            <a:srgbClr val="002060"/>
                          </a:solidFill>
                          <a:effectLst/>
                          <a:latin typeface="Arial"/>
                          <a:cs typeface="Arial"/>
                          <a:sym typeface="Arial"/>
                        </a:rPr>
                        <a:t>www.stepstocope.co.uk</a:t>
                      </a:r>
                      <a:endParaRPr lang="en-US" sz="1000" b="1" u="sng" dirty="0">
                        <a:solidFill>
                          <a:srgbClr val="002060"/>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3297106074"/>
                  </a:ext>
                </a:extLst>
              </a:tr>
            </a:tbl>
          </a:graphicData>
        </a:graphic>
      </p:graphicFrame>
      <p:pic>
        <p:nvPicPr>
          <p:cNvPr id="7" name="Picture 6">
            <a:extLst>
              <a:ext uri="{FF2B5EF4-FFF2-40B4-BE49-F238E27FC236}">
                <a16:creationId xmlns:a16="http://schemas.microsoft.com/office/drawing/2014/main" id="{E13F7C30-827B-4AD7-A260-CAEF8926D4B1}"/>
              </a:ext>
            </a:extLst>
          </p:cNvPr>
          <p:cNvPicPr>
            <a:picLocks noChangeAspect="1"/>
          </p:cNvPicPr>
          <p:nvPr/>
        </p:nvPicPr>
        <p:blipFill>
          <a:blip r:embed="rId3"/>
          <a:stretch>
            <a:fillRect/>
          </a:stretch>
        </p:blipFill>
        <p:spPr>
          <a:xfrm>
            <a:off x="5860685" y="1110484"/>
            <a:ext cx="333375" cy="333375"/>
          </a:xfrm>
          <a:prstGeom prst="rect">
            <a:avLst/>
          </a:prstGeom>
        </p:spPr>
      </p:pic>
      <p:pic>
        <p:nvPicPr>
          <p:cNvPr id="9" name="Picture 8">
            <a:extLst>
              <a:ext uri="{FF2B5EF4-FFF2-40B4-BE49-F238E27FC236}">
                <a16:creationId xmlns:a16="http://schemas.microsoft.com/office/drawing/2014/main" id="{A613B864-ABF0-4165-AA2D-A83BC9D5133F}"/>
              </a:ext>
            </a:extLst>
          </p:cNvPr>
          <p:cNvPicPr>
            <a:picLocks noChangeAspect="1"/>
          </p:cNvPicPr>
          <p:nvPr/>
        </p:nvPicPr>
        <p:blipFill>
          <a:blip r:embed="rId4"/>
          <a:stretch>
            <a:fillRect/>
          </a:stretch>
        </p:blipFill>
        <p:spPr>
          <a:xfrm>
            <a:off x="5861201" y="1595931"/>
            <a:ext cx="333375" cy="333375"/>
          </a:xfrm>
          <a:prstGeom prst="rect">
            <a:avLst/>
          </a:prstGeom>
        </p:spPr>
      </p:pic>
    </p:spTree>
    <p:extLst>
      <p:ext uri="{BB962C8B-B14F-4D97-AF65-F5344CB8AC3E}">
        <p14:creationId xmlns:p14="http://schemas.microsoft.com/office/powerpoint/2010/main" val="5219261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6" name="TextBox 5">
            <a:extLst>
              <a:ext uri="{FF2B5EF4-FFF2-40B4-BE49-F238E27FC236}">
                <a16:creationId xmlns:a16="http://schemas.microsoft.com/office/drawing/2014/main" id="{F238ADAD-C8B8-4817-BDDB-356BDDB0FB67}"/>
              </a:ext>
            </a:extLst>
          </p:cNvPr>
          <p:cNvSpPr txBox="1"/>
          <p:nvPr/>
        </p:nvSpPr>
        <p:spPr>
          <a:xfrm>
            <a:off x="493909" y="131868"/>
            <a:ext cx="8469881" cy="400110"/>
          </a:xfrm>
          <a:prstGeom prst="rect">
            <a:avLst/>
          </a:prstGeom>
          <a:noFill/>
        </p:spPr>
        <p:txBody>
          <a:bodyPr wrap="square" rtlCol="0">
            <a:spAutoFit/>
          </a:bodyPr>
          <a:lstStyle/>
          <a:p>
            <a:pPr algn="r"/>
            <a:r>
              <a:rPr lang="en-GB" sz="2000" dirty="0">
                <a:solidFill>
                  <a:schemeClr val="bg1"/>
                </a:solidFill>
              </a:rPr>
              <a:t>Addiction </a:t>
            </a:r>
            <a:r>
              <a:rPr lang="en-GB" dirty="0">
                <a:solidFill>
                  <a:schemeClr val="bg1"/>
                </a:solidFill>
              </a:rPr>
              <a:t>  </a:t>
            </a:r>
          </a:p>
        </p:txBody>
      </p:sp>
      <p:graphicFrame>
        <p:nvGraphicFramePr>
          <p:cNvPr id="2" name="Table 2">
            <a:extLst>
              <a:ext uri="{FF2B5EF4-FFF2-40B4-BE49-F238E27FC236}">
                <a16:creationId xmlns:a16="http://schemas.microsoft.com/office/drawing/2014/main" id="{496B2AB9-FD1F-466D-A2F0-344CFBF23A12}"/>
              </a:ext>
            </a:extLst>
          </p:cNvPr>
          <p:cNvGraphicFramePr>
            <a:graphicFrameLocks noGrp="1"/>
          </p:cNvGraphicFramePr>
          <p:nvPr>
            <p:extLst>
              <p:ext uri="{D42A27DB-BD31-4B8C-83A1-F6EECF244321}">
                <p14:modId xmlns:p14="http://schemas.microsoft.com/office/powerpoint/2010/main" val="2832518294"/>
              </p:ext>
            </p:extLst>
          </p:nvPr>
        </p:nvGraphicFramePr>
        <p:xfrm>
          <a:off x="493909" y="546147"/>
          <a:ext cx="5880193" cy="4105980"/>
        </p:xfrm>
        <a:graphic>
          <a:graphicData uri="http://schemas.openxmlformats.org/drawingml/2006/table">
            <a:tbl>
              <a:tblPr firstRow="1" bandRow="1">
                <a:tableStyleId>{C98665B7-6574-423E-A4B5-A6C020D860FF}</a:tableStyleId>
              </a:tblPr>
              <a:tblGrid>
                <a:gridCol w="2560996">
                  <a:extLst>
                    <a:ext uri="{9D8B030D-6E8A-4147-A177-3AD203B41FA5}">
                      <a16:colId xmlns:a16="http://schemas.microsoft.com/office/drawing/2014/main" val="2842465553"/>
                    </a:ext>
                  </a:extLst>
                </a:gridCol>
                <a:gridCol w="3319197">
                  <a:extLst>
                    <a:ext uri="{9D8B030D-6E8A-4147-A177-3AD203B41FA5}">
                      <a16:colId xmlns:a16="http://schemas.microsoft.com/office/drawing/2014/main" val="2393140794"/>
                    </a:ext>
                  </a:extLst>
                </a:gridCol>
              </a:tblGrid>
              <a:tr h="319762">
                <a:tc>
                  <a:txBody>
                    <a:bodyPr/>
                    <a:lstStyle/>
                    <a:p>
                      <a:r>
                        <a:rPr lang="en-US" sz="1000" b="1" dirty="0">
                          <a:solidFill>
                            <a:schemeClr val="bg1"/>
                          </a:solidFill>
                        </a:rPr>
                        <a:t>ORGANISATION</a:t>
                      </a:r>
                      <a:endParaRPr lang="en-GB" sz="1000" b="1"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tc>
                  <a:txBody>
                    <a:bodyPr/>
                    <a:lstStyle/>
                    <a:p>
                      <a:r>
                        <a:rPr lang="en-US" sz="1000" b="1" dirty="0">
                          <a:solidFill>
                            <a:schemeClr val="bg1"/>
                          </a:solidFill>
                        </a:rPr>
                        <a:t>CONTACT</a:t>
                      </a:r>
                      <a:endParaRPr lang="en-GB" sz="1000" b="1"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1072852315"/>
                  </a:ext>
                </a:extLst>
              </a:tr>
              <a:tr h="957504">
                <a:tc>
                  <a:txBody>
                    <a:bodyPr/>
                    <a:lstStyle/>
                    <a:p>
                      <a:pPr algn="l"/>
                      <a:r>
                        <a:rPr lang="en-GB" sz="1000" b="1" i="0" u="none" strike="noStrike" cap="none" dirty="0">
                          <a:solidFill>
                            <a:schemeClr val="bg1"/>
                          </a:solidFill>
                          <a:effectLst/>
                          <a:latin typeface="Arial"/>
                          <a:ea typeface="Arial"/>
                          <a:cs typeface="Arial"/>
                          <a:sym typeface="Arial"/>
                        </a:rPr>
                        <a:t>Daisy </a:t>
                      </a:r>
                    </a:p>
                    <a:p>
                      <a:pPr algn="just"/>
                      <a:r>
                        <a:rPr lang="en-GB" sz="1000" b="0" i="0" u="none" strike="noStrike" cap="none" dirty="0">
                          <a:solidFill>
                            <a:schemeClr val="bg1"/>
                          </a:solidFill>
                          <a:effectLst/>
                          <a:latin typeface="Arial"/>
                          <a:ea typeface="Arial"/>
                          <a:cs typeface="Arial"/>
                          <a:sym typeface="Arial"/>
                        </a:rPr>
                        <a:t>One to one and group therapeutic treatment and support service for children and young people aged 11-25. Family members can also get advice and support regardless of whether their significant other is seeking help. </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r>
                        <a:rPr lang="en-GB" sz="1000" b="0" i="0" u="none" strike="noStrike" cap="none" dirty="0">
                          <a:solidFill>
                            <a:schemeClr val="bg1"/>
                          </a:solidFill>
                          <a:effectLst/>
                          <a:latin typeface="Arial"/>
                          <a:ea typeface="Arial"/>
                          <a:cs typeface="Arial"/>
                          <a:sym typeface="Arial"/>
                        </a:rPr>
                        <a:t>6-10 William Street, Belfast, BT1 1PR </a:t>
                      </a:r>
                    </a:p>
                    <a:p>
                      <a:endParaRPr lang="en-GB" sz="1000" b="0" i="0" u="none" strike="noStrike" cap="none" dirty="0">
                        <a:solidFill>
                          <a:schemeClr val="bg1"/>
                        </a:solidFill>
                        <a:effectLst/>
                        <a:latin typeface="Arial"/>
                        <a:ea typeface="Arial"/>
                        <a:cs typeface="Arial"/>
                        <a:sym typeface="Arial"/>
                      </a:endParaRPr>
                    </a:p>
                    <a:p>
                      <a:r>
                        <a:rPr lang="en-GB" sz="1000" b="0" i="0" u="none" strike="noStrike" cap="none" dirty="0">
                          <a:solidFill>
                            <a:schemeClr val="bg1"/>
                          </a:solidFill>
                          <a:effectLst/>
                          <a:latin typeface="Arial"/>
                          <a:ea typeface="Arial"/>
                          <a:cs typeface="Arial"/>
                          <a:sym typeface="Arial"/>
                        </a:rPr>
                        <a:t>02890 435810</a:t>
                      </a:r>
                    </a:p>
                    <a:p>
                      <a:endParaRPr lang="en-GB" sz="1000" b="0" i="0" u="none" strike="noStrike" cap="none" dirty="0">
                        <a:solidFill>
                          <a:schemeClr val="bg1"/>
                        </a:solidFill>
                        <a:effectLst/>
                        <a:latin typeface="Arial"/>
                        <a:ea typeface="Arial"/>
                        <a:cs typeface="Arial"/>
                        <a:sym typeface="Arial"/>
                      </a:endParaRPr>
                    </a:p>
                    <a:p>
                      <a:r>
                        <a:rPr lang="en-GB" sz="1000" b="0" i="0" u="none" strike="noStrike" cap="none" dirty="0">
                          <a:solidFill>
                            <a:schemeClr val="bg1"/>
                          </a:solidFill>
                          <a:effectLst/>
                          <a:latin typeface="Arial"/>
                          <a:ea typeface="Arial"/>
                          <a:cs typeface="Arial"/>
                          <a:sym typeface="Arial"/>
                        </a:rPr>
                        <a:t>Kathleen.Grego@Start360.org</a:t>
                      </a:r>
                    </a:p>
                    <a:p>
                      <a:endParaRPr lang="en-GB" sz="1000" b="0" i="0" u="none" strike="noStrike" cap="none" dirty="0">
                        <a:solidFill>
                          <a:schemeClr val="bg1"/>
                        </a:solidFill>
                        <a:effectLst/>
                        <a:latin typeface="Arial"/>
                        <a:cs typeface="Arial"/>
                        <a:sym typeface="Arial"/>
                      </a:endParaRPr>
                    </a:p>
                    <a:p>
                      <a:r>
                        <a:rPr lang="en-GB" sz="1000" b="1" i="0" u="sng" strike="noStrike" cap="none" dirty="0">
                          <a:solidFill>
                            <a:srgbClr val="002060"/>
                          </a:solidFill>
                          <a:effectLst/>
                          <a:latin typeface="Arial"/>
                          <a:ea typeface="Arial"/>
                          <a:cs typeface="Arial"/>
                          <a:sym typeface="Arial"/>
                        </a:rPr>
                        <a:t>www.start360.org</a:t>
                      </a:r>
                      <a:endParaRPr lang="en-US" sz="1000" b="1" u="sng" dirty="0">
                        <a:solidFill>
                          <a:srgbClr val="002060"/>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1117904482"/>
                  </a:ext>
                </a:extLst>
              </a:tr>
              <a:tr h="1040537">
                <a:tc>
                  <a:txBody>
                    <a:bodyPr/>
                    <a:lstStyle/>
                    <a:p>
                      <a:r>
                        <a:rPr lang="en-GB" sz="1000" b="1" i="0" u="none" strike="noStrike" cap="none" dirty="0">
                          <a:solidFill>
                            <a:schemeClr val="bg1"/>
                          </a:solidFill>
                          <a:effectLst/>
                          <a:latin typeface="Arial"/>
                          <a:ea typeface="Arial"/>
                          <a:cs typeface="Arial"/>
                          <a:sym typeface="Arial"/>
                        </a:rPr>
                        <a:t>Barnardo's Pharos Service - Belfast </a:t>
                      </a:r>
                    </a:p>
                    <a:p>
                      <a:pPr algn="just"/>
                      <a:r>
                        <a:rPr lang="en-GB" sz="1000" b="0" i="0" u="none" strike="noStrike" cap="none" dirty="0">
                          <a:solidFill>
                            <a:schemeClr val="bg1"/>
                          </a:solidFill>
                          <a:effectLst/>
                          <a:latin typeface="Arial"/>
                          <a:ea typeface="Arial"/>
                          <a:cs typeface="Arial"/>
                          <a:sym typeface="Arial"/>
                        </a:rPr>
                        <a:t>Therapeutic treatment and support for families and children affected by parental alcohol and/or drug misuse. Social Services/Addiction Services Referrals </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tc>
                  <a:txBody>
                    <a:bodyPr/>
                    <a:lstStyle/>
                    <a:p>
                      <a:r>
                        <a:rPr lang="en-GB" sz="1000" b="0" i="0" u="none" strike="noStrike" cap="none" dirty="0">
                          <a:solidFill>
                            <a:schemeClr val="bg1"/>
                          </a:solidFill>
                          <a:effectLst/>
                          <a:latin typeface="Arial"/>
                          <a:ea typeface="Arial"/>
                          <a:cs typeface="Arial"/>
                          <a:sym typeface="Arial"/>
                        </a:rPr>
                        <a:t>23 Windsor Avenue Belfast, BT9 6EE </a:t>
                      </a:r>
                    </a:p>
                    <a:p>
                      <a:endParaRPr lang="en-GB" sz="1000" b="0" i="0" u="none" strike="noStrike" cap="none" dirty="0">
                        <a:solidFill>
                          <a:schemeClr val="bg1"/>
                        </a:solidFill>
                        <a:effectLst/>
                        <a:latin typeface="Arial"/>
                        <a:ea typeface="Arial"/>
                        <a:cs typeface="Arial"/>
                        <a:sym typeface="Arial"/>
                      </a:endParaRPr>
                    </a:p>
                    <a:p>
                      <a:r>
                        <a:rPr lang="en-GB" sz="1000" b="0" i="0" u="none" strike="noStrike" cap="none" dirty="0">
                          <a:solidFill>
                            <a:schemeClr val="bg1"/>
                          </a:solidFill>
                          <a:effectLst/>
                          <a:latin typeface="Arial"/>
                          <a:ea typeface="Arial"/>
                          <a:cs typeface="Arial"/>
                          <a:sym typeface="Arial"/>
                        </a:rPr>
                        <a:t>02890 663470 </a:t>
                      </a:r>
                    </a:p>
                    <a:p>
                      <a:endParaRPr lang="en-GB" sz="1000" b="0" i="0" u="none" strike="noStrike" cap="none" dirty="0">
                        <a:solidFill>
                          <a:schemeClr val="bg1"/>
                        </a:solidFill>
                        <a:effectLst/>
                        <a:latin typeface="Arial"/>
                        <a:cs typeface="Arial"/>
                        <a:sym typeface="Arial"/>
                      </a:endParaRPr>
                    </a:p>
                    <a:p>
                      <a:r>
                        <a:rPr lang="en-GB" sz="1000" b="1" u="sng" dirty="0">
                          <a:solidFill>
                            <a:srgbClr val="002060"/>
                          </a:solidFill>
                        </a:rPr>
                        <a:t>www.barnardos.org.uk</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2176183500"/>
                  </a:ext>
                </a:extLst>
              </a:tr>
              <a:tr h="1587441">
                <a:tc>
                  <a:txBody>
                    <a:bodyPr/>
                    <a:lstStyle/>
                    <a:p>
                      <a:r>
                        <a:rPr lang="en-GB" sz="1000" b="1" i="0" u="none" strike="noStrike" cap="none" dirty="0">
                          <a:solidFill>
                            <a:schemeClr val="bg1"/>
                          </a:solidFill>
                          <a:effectLst/>
                          <a:latin typeface="Arial"/>
                          <a:ea typeface="Arial"/>
                          <a:cs typeface="Arial"/>
                          <a:sym typeface="Arial"/>
                        </a:rPr>
                        <a:t>ASCERT</a:t>
                      </a:r>
                    </a:p>
                    <a:p>
                      <a:pPr algn="just"/>
                      <a:r>
                        <a:rPr lang="en-GB" sz="1000" b="0" i="0" u="none" strike="noStrike" cap="none" dirty="0">
                          <a:solidFill>
                            <a:schemeClr val="bg1"/>
                          </a:solidFill>
                          <a:effectLst/>
                          <a:latin typeface="Arial"/>
                          <a:ea typeface="Arial"/>
                          <a:cs typeface="Arial"/>
                          <a:sym typeface="Arial"/>
                        </a:rPr>
                        <a:t>Workforce Development Training Programmes A range of drug and alcohol training courses for those working with adults, children and young people. </a:t>
                      </a:r>
                      <a:endParaRPr lang="en-US" sz="1000" b="1" i="0" u="none" strike="noStrike" cap="none" baseline="0" dirty="0">
                        <a:solidFill>
                          <a:schemeClr val="bg1"/>
                        </a:solidFill>
                        <a:latin typeface="Arial"/>
                        <a:ea typeface="Arial"/>
                        <a:cs typeface="Arial"/>
                        <a:sym typeface="Aria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algn="l"/>
                      <a:r>
                        <a:rPr lang="en-GB" sz="1000" b="0" i="0" u="none" strike="noStrike" cap="none" dirty="0">
                          <a:solidFill>
                            <a:schemeClr val="bg1"/>
                          </a:solidFill>
                          <a:effectLst/>
                          <a:latin typeface="Arial"/>
                          <a:ea typeface="Arial"/>
                          <a:cs typeface="Arial"/>
                          <a:sym typeface="Arial"/>
                        </a:rPr>
                        <a:t>23 Bridge Street, BT28 1XZ </a:t>
                      </a:r>
                    </a:p>
                    <a:p>
                      <a:pPr algn="l"/>
                      <a:endParaRPr lang="en-GB" sz="1000" b="0" i="0" u="none" strike="noStrike" cap="none" dirty="0">
                        <a:solidFill>
                          <a:schemeClr val="bg1"/>
                        </a:solidFill>
                        <a:effectLst/>
                        <a:latin typeface="Arial"/>
                        <a:ea typeface="Arial"/>
                        <a:cs typeface="Arial"/>
                        <a:sym typeface="Arial"/>
                      </a:endParaRPr>
                    </a:p>
                    <a:p>
                      <a:pPr algn="l"/>
                      <a:r>
                        <a:rPr lang="en-GB" sz="1000" b="0" i="0" u="none" strike="noStrike" cap="none" dirty="0">
                          <a:solidFill>
                            <a:schemeClr val="bg1"/>
                          </a:solidFill>
                          <a:effectLst/>
                          <a:latin typeface="Arial"/>
                          <a:ea typeface="Arial"/>
                          <a:cs typeface="Arial"/>
                          <a:sym typeface="Arial"/>
                        </a:rPr>
                        <a:t>0800 254 5123 </a:t>
                      </a:r>
                    </a:p>
                    <a:p>
                      <a:pPr algn="l"/>
                      <a:endParaRPr lang="en-GB" sz="1000" b="0" i="0" u="none" strike="noStrike" cap="none" dirty="0">
                        <a:solidFill>
                          <a:schemeClr val="bg1"/>
                        </a:solidFill>
                        <a:effectLst/>
                        <a:latin typeface="Arial"/>
                        <a:cs typeface="Arial"/>
                        <a:sym typeface="Arial"/>
                      </a:endParaRPr>
                    </a:p>
                    <a:p>
                      <a:pPr algn="l"/>
                      <a:r>
                        <a:rPr lang="en-US" sz="1000" b="1" u="sng" dirty="0">
                          <a:solidFill>
                            <a:srgbClr val="002060"/>
                          </a:solidFill>
                        </a:rPr>
                        <a:t>www.ascert.biz</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3297106074"/>
                  </a:ext>
                </a:extLst>
              </a:tr>
            </a:tbl>
          </a:graphicData>
        </a:graphic>
      </p:graphicFrame>
      <p:pic>
        <p:nvPicPr>
          <p:cNvPr id="7" name="Picture 6">
            <a:extLst>
              <a:ext uri="{FF2B5EF4-FFF2-40B4-BE49-F238E27FC236}">
                <a16:creationId xmlns:a16="http://schemas.microsoft.com/office/drawing/2014/main" id="{E13F7C30-827B-4AD7-A260-CAEF8926D4B1}"/>
              </a:ext>
            </a:extLst>
          </p:cNvPr>
          <p:cNvPicPr>
            <a:picLocks noChangeAspect="1"/>
          </p:cNvPicPr>
          <p:nvPr/>
        </p:nvPicPr>
        <p:blipFill>
          <a:blip r:embed="rId3"/>
          <a:stretch>
            <a:fillRect/>
          </a:stretch>
        </p:blipFill>
        <p:spPr>
          <a:xfrm>
            <a:off x="5860684" y="962988"/>
            <a:ext cx="333375" cy="333375"/>
          </a:xfrm>
          <a:prstGeom prst="rect">
            <a:avLst/>
          </a:prstGeom>
        </p:spPr>
      </p:pic>
      <p:pic>
        <p:nvPicPr>
          <p:cNvPr id="8" name="Picture 7">
            <a:extLst>
              <a:ext uri="{FF2B5EF4-FFF2-40B4-BE49-F238E27FC236}">
                <a16:creationId xmlns:a16="http://schemas.microsoft.com/office/drawing/2014/main" id="{EE4095EB-14C5-421F-A42C-FCF7357CBAB6}"/>
              </a:ext>
            </a:extLst>
          </p:cNvPr>
          <p:cNvPicPr>
            <a:picLocks noChangeAspect="1"/>
          </p:cNvPicPr>
          <p:nvPr/>
        </p:nvPicPr>
        <p:blipFill>
          <a:blip r:embed="rId3"/>
          <a:stretch>
            <a:fillRect/>
          </a:stretch>
        </p:blipFill>
        <p:spPr>
          <a:xfrm>
            <a:off x="5860686" y="3123356"/>
            <a:ext cx="333375" cy="333375"/>
          </a:xfrm>
          <a:prstGeom prst="rect">
            <a:avLst/>
          </a:prstGeom>
        </p:spPr>
      </p:pic>
      <p:pic>
        <p:nvPicPr>
          <p:cNvPr id="9" name="Picture 8">
            <a:extLst>
              <a:ext uri="{FF2B5EF4-FFF2-40B4-BE49-F238E27FC236}">
                <a16:creationId xmlns:a16="http://schemas.microsoft.com/office/drawing/2014/main" id="{BBE6462A-FF79-4C9E-B9B9-F50038984389}"/>
              </a:ext>
            </a:extLst>
          </p:cNvPr>
          <p:cNvPicPr>
            <a:picLocks noChangeAspect="1"/>
          </p:cNvPicPr>
          <p:nvPr/>
        </p:nvPicPr>
        <p:blipFill>
          <a:blip r:embed="rId4"/>
          <a:stretch>
            <a:fillRect/>
          </a:stretch>
        </p:blipFill>
        <p:spPr>
          <a:xfrm>
            <a:off x="5860683" y="1485592"/>
            <a:ext cx="333375" cy="333375"/>
          </a:xfrm>
          <a:prstGeom prst="rect">
            <a:avLst/>
          </a:prstGeom>
        </p:spPr>
      </p:pic>
      <p:pic>
        <p:nvPicPr>
          <p:cNvPr id="11" name="Picture 10">
            <a:extLst>
              <a:ext uri="{FF2B5EF4-FFF2-40B4-BE49-F238E27FC236}">
                <a16:creationId xmlns:a16="http://schemas.microsoft.com/office/drawing/2014/main" id="{6FA7D575-00C0-461B-9040-3E4CD5FF4770}"/>
              </a:ext>
            </a:extLst>
          </p:cNvPr>
          <p:cNvPicPr>
            <a:picLocks noChangeAspect="1"/>
          </p:cNvPicPr>
          <p:nvPr/>
        </p:nvPicPr>
        <p:blipFill>
          <a:blip r:embed="rId3"/>
          <a:stretch>
            <a:fillRect/>
          </a:stretch>
        </p:blipFill>
        <p:spPr>
          <a:xfrm>
            <a:off x="5860849" y="2069120"/>
            <a:ext cx="333375" cy="333375"/>
          </a:xfrm>
          <a:prstGeom prst="rect">
            <a:avLst/>
          </a:prstGeom>
        </p:spPr>
      </p:pic>
      <p:pic>
        <p:nvPicPr>
          <p:cNvPr id="12" name="Picture 11">
            <a:extLst>
              <a:ext uri="{FF2B5EF4-FFF2-40B4-BE49-F238E27FC236}">
                <a16:creationId xmlns:a16="http://schemas.microsoft.com/office/drawing/2014/main" id="{082574F8-1E57-4404-B040-AA1D476EE582}"/>
              </a:ext>
            </a:extLst>
          </p:cNvPr>
          <p:cNvPicPr>
            <a:picLocks noChangeAspect="1"/>
          </p:cNvPicPr>
          <p:nvPr/>
        </p:nvPicPr>
        <p:blipFill>
          <a:blip r:embed="rId4"/>
          <a:stretch>
            <a:fillRect/>
          </a:stretch>
        </p:blipFill>
        <p:spPr>
          <a:xfrm>
            <a:off x="5860682" y="2503646"/>
            <a:ext cx="333375" cy="333375"/>
          </a:xfrm>
          <a:prstGeom prst="rect">
            <a:avLst/>
          </a:prstGeom>
        </p:spPr>
      </p:pic>
      <p:pic>
        <p:nvPicPr>
          <p:cNvPr id="13" name="Picture 12">
            <a:extLst>
              <a:ext uri="{FF2B5EF4-FFF2-40B4-BE49-F238E27FC236}">
                <a16:creationId xmlns:a16="http://schemas.microsoft.com/office/drawing/2014/main" id="{F1A52C06-7A74-473A-A10C-5AB411A9DB3C}"/>
              </a:ext>
            </a:extLst>
          </p:cNvPr>
          <p:cNvPicPr>
            <a:picLocks noChangeAspect="1"/>
          </p:cNvPicPr>
          <p:nvPr/>
        </p:nvPicPr>
        <p:blipFill>
          <a:blip r:embed="rId4"/>
          <a:stretch>
            <a:fillRect/>
          </a:stretch>
        </p:blipFill>
        <p:spPr>
          <a:xfrm>
            <a:off x="5860682" y="3565060"/>
            <a:ext cx="333375" cy="333375"/>
          </a:xfrm>
          <a:prstGeom prst="rect">
            <a:avLst/>
          </a:prstGeom>
        </p:spPr>
      </p:pic>
    </p:spTree>
    <p:extLst>
      <p:ext uri="{BB962C8B-B14F-4D97-AF65-F5344CB8AC3E}">
        <p14:creationId xmlns:p14="http://schemas.microsoft.com/office/powerpoint/2010/main" val="29200860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6" name="TextBox 5">
            <a:extLst>
              <a:ext uri="{FF2B5EF4-FFF2-40B4-BE49-F238E27FC236}">
                <a16:creationId xmlns:a16="http://schemas.microsoft.com/office/drawing/2014/main" id="{F238ADAD-C8B8-4817-BDDB-356BDDB0FB67}"/>
              </a:ext>
            </a:extLst>
          </p:cNvPr>
          <p:cNvSpPr txBox="1"/>
          <p:nvPr/>
        </p:nvSpPr>
        <p:spPr>
          <a:xfrm>
            <a:off x="493909" y="131868"/>
            <a:ext cx="8469881" cy="400110"/>
          </a:xfrm>
          <a:prstGeom prst="rect">
            <a:avLst/>
          </a:prstGeom>
          <a:noFill/>
        </p:spPr>
        <p:txBody>
          <a:bodyPr wrap="square" rtlCol="0">
            <a:spAutoFit/>
          </a:bodyPr>
          <a:lstStyle/>
          <a:p>
            <a:pPr algn="r"/>
            <a:r>
              <a:rPr lang="en-GB" sz="2000" dirty="0">
                <a:solidFill>
                  <a:schemeClr val="bg1"/>
                </a:solidFill>
              </a:rPr>
              <a:t>Addiction </a:t>
            </a:r>
            <a:r>
              <a:rPr lang="en-GB" dirty="0">
                <a:solidFill>
                  <a:schemeClr val="bg1"/>
                </a:solidFill>
              </a:rPr>
              <a:t>  </a:t>
            </a:r>
          </a:p>
        </p:txBody>
      </p:sp>
      <p:graphicFrame>
        <p:nvGraphicFramePr>
          <p:cNvPr id="2" name="Table 2">
            <a:extLst>
              <a:ext uri="{FF2B5EF4-FFF2-40B4-BE49-F238E27FC236}">
                <a16:creationId xmlns:a16="http://schemas.microsoft.com/office/drawing/2014/main" id="{496B2AB9-FD1F-466D-A2F0-344CFBF23A12}"/>
              </a:ext>
            </a:extLst>
          </p:cNvPr>
          <p:cNvGraphicFramePr>
            <a:graphicFrameLocks noGrp="1"/>
          </p:cNvGraphicFramePr>
          <p:nvPr>
            <p:extLst>
              <p:ext uri="{D42A27DB-BD31-4B8C-83A1-F6EECF244321}">
                <p14:modId xmlns:p14="http://schemas.microsoft.com/office/powerpoint/2010/main" val="3284581236"/>
              </p:ext>
            </p:extLst>
          </p:nvPr>
        </p:nvGraphicFramePr>
        <p:xfrm>
          <a:off x="493909" y="546147"/>
          <a:ext cx="5880193" cy="2240002"/>
        </p:xfrm>
        <a:graphic>
          <a:graphicData uri="http://schemas.openxmlformats.org/drawingml/2006/table">
            <a:tbl>
              <a:tblPr firstRow="1" bandRow="1">
                <a:tableStyleId>{C98665B7-6574-423E-A4B5-A6C020D860FF}</a:tableStyleId>
              </a:tblPr>
              <a:tblGrid>
                <a:gridCol w="2560996">
                  <a:extLst>
                    <a:ext uri="{9D8B030D-6E8A-4147-A177-3AD203B41FA5}">
                      <a16:colId xmlns:a16="http://schemas.microsoft.com/office/drawing/2014/main" val="2842465553"/>
                    </a:ext>
                  </a:extLst>
                </a:gridCol>
                <a:gridCol w="3319197">
                  <a:extLst>
                    <a:ext uri="{9D8B030D-6E8A-4147-A177-3AD203B41FA5}">
                      <a16:colId xmlns:a16="http://schemas.microsoft.com/office/drawing/2014/main" val="2393140794"/>
                    </a:ext>
                  </a:extLst>
                </a:gridCol>
              </a:tblGrid>
              <a:tr h="319762">
                <a:tc>
                  <a:txBody>
                    <a:bodyPr/>
                    <a:lstStyle/>
                    <a:p>
                      <a:r>
                        <a:rPr lang="en-US" sz="1000" b="1" dirty="0">
                          <a:solidFill>
                            <a:schemeClr val="bg1"/>
                          </a:solidFill>
                        </a:rPr>
                        <a:t>ORGANISATION</a:t>
                      </a:r>
                      <a:endParaRPr lang="en-GB" sz="1000" b="1"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tc>
                  <a:txBody>
                    <a:bodyPr/>
                    <a:lstStyle/>
                    <a:p>
                      <a:r>
                        <a:rPr lang="en-US" sz="1000" b="1" dirty="0">
                          <a:solidFill>
                            <a:schemeClr val="bg1"/>
                          </a:solidFill>
                        </a:rPr>
                        <a:t>CONTACT</a:t>
                      </a:r>
                      <a:endParaRPr lang="en-GB" sz="1000" b="1"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1072852315"/>
                  </a:ext>
                </a:extLst>
              </a:tr>
              <a:tr h="957504">
                <a:tc>
                  <a:txBody>
                    <a:bodyPr/>
                    <a:lstStyle/>
                    <a:p>
                      <a:pPr algn="l"/>
                      <a:r>
                        <a:rPr lang="en-GB" sz="1000" b="1" i="0" u="none" strike="noStrike" cap="none" dirty="0">
                          <a:solidFill>
                            <a:schemeClr val="bg1"/>
                          </a:solidFill>
                          <a:effectLst/>
                          <a:latin typeface="Arial"/>
                          <a:ea typeface="Arial"/>
                          <a:cs typeface="Arial"/>
                          <a:sym typeface="Arial"/>
                        </a:rPr>
                        <a:t>Rosemount House </a:t>
                      </a:r>
                    </a:p>
                    <a:p>
                      <a:pPr algn="just"/>
                      <a:r>
                        <a:rPr lang="en-GB" sz="1000" b="0" i="0" u="none" strike="noStrike" cap="none" dirty="0">
                          <a:solidFill>
                            <a:schemeClr val="bg1"/>
                          </a:solidFill>
                          <a:effectLst/>
                          <a:latin typeface="Arial"/>
                          <a:ea typeface="Arial"/>
                          <a:cs typeface="Arial"/>
                          <a:sym typeface="Arial"/>
                        </a:rPr>
                        <a:t>Rosemount House provides sheltered and professionally supported accommodation for those seeking continued recovery from alcohol addiction, which may also include secondary drug addiction with associated mental health issues. </a:t>
                      </a:r>
                    </a:p>
                    <a:p>
                      <a:pPr algn="just"/>
                      <a:r>
                        <a:rPr lang="en-GB" sz="1000" b="0" i="0" u="none" strike="noStrike" cap="none" dirty="0">
                          <a:solidFill>
                            <a:schemeClr val="bg1"/>
                          </a:solidFill>
                          <a:effectLst/>
                          <a:latin typeface="Arial"/>
                          <a:ea typeface="Arial"/>
                          <a:cs typeface="Arial"/>
                          <a:sym typeface="Arial"/>
                        </a:rPr>
                        <a:t>The purpose is to secure suitable independent accommodation and eventual reintegration within the community. The “restorative” rehabilitation programme is 18 – 24 months</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r>
                        <a:rPr lang="en-GB" sz="1000" b="0" i="0" u="none" strike="noStrike" cap="none" dirty="0">
                          <a:solidFill>
                            <a:schemeClr val="bg1"/>
                          </a:solidFill>
                          <a:effectLst/>
                          <a:latin typeface="Arial"/>
                          <a:ea typeface="Arial"/>
                          <a:cs typeface="Arial"/>
                          <a:sym typeface="Arial"/>
                        </a:rPr>
                        <a:t>424 Antrim Road, BT15 5GA </a:t>
                      </a:r>
                    </a:p>
                    <a:p>
                      <a:endParaRPr lang="en-GB" sz="1000" b="0" i="0" u="none" strike="noStrike" cap="none" dirty="0">
                        <a:solidFill>
                          <a:schemeClr val="bg1"/>
                        </a:solidFill>
                        <a:effectLst/>
                        <a:latin typeface="Arial"/>
                        <a:ea typeface="Arial"/>
                        <a:cs typeface="Arial"/>
                        <a:sym typeface="Arial"/>
                      </a:endParaRPr>
                    </a:p>
                    <a:p>
                      <a:r>
                        <a:rPr lang="en-GB" sz="1000" b="0" i="0" u="none" strike="noStrike" cap="none" dirty="0">
                          <a:solidFill>
                            <a:schemeClr val="bg1"/>
                          </a:solidFill>
                          <a:effectLst/>
                          <a:latin typeface="Arial"/>
                          <a:ea typeface="Arial"/>
                          <a:cs typeface="Arial"/>
                          <a:sym typeface="Arial"/>
                        </a:rPr>
                        <a:t>02890 779740 </a:t>
                      </a:r>
                    </a:p>
                    <a:p>
                      <a:endParaRPr lang="en-GB" sz="1000" b="0" i="0" u="none" strike="noStrike" cap="none" dirty="0">
                        <a:solidFill>
                          <a:schemeClr val="bg1"/>
                        </a:solidFill>
                        <a:effectLst/>
                        <a:latin typeface="Arial"/>
                        <a:cs typeface="Arial"/>
                        <a:sym typeface="Arial"/>
                      </a:endParaRPr>
                    </a:p>
                    <a:p>
                      <a:r>
                        <a:rPr lang="en-US" sz="1000" b="1" u="sng" dirty="0">
                          <a:solidFill>
                            <a:srgbClr val="002060"/>
                          </a:solidFill>
                        </a:rPr>
                        <a:t>www.rosemounthouselimited.org</a:t>
                      </a:r>
                    </a:p>
                    <a:p>
                      <a:endParaRPr lang="en-US" sz="1000"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1117904482"/>
                  </a:ext>
                </a:extLst>
              </a:tr>
            </a:tbl>
          </a:graphicData>
        </a:graphic>
      </p:graphicFrame>
    </p:spTree>
    <p:extLst>
      <p:ext uri="{BB962C8B-B14F-4D97-AF65-F5344CB8AC3E}">
        <p14:creationId xmlns:p14="http://schemas.microsoft.com/office/powerpoint/2010/main" val="35747926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6" name="TextBox 5">
            <a:extLst>
              <a:ext uri="{FF2B5EF4-FFF2-40B4-BE49-F238E27FC236}">
                <a16:creationId xmlns:a16="http://schemas.microsoft.com/office/drawing/2014/main" id="{F238ADAD-C8B8-4817-BDDB-356BDDB0FB67}"/>
              </a:ext>
            </a:extLst>
          </p:cNvPr>
          <p:cNvSpPr txBox="1"/>
          <p:nvPr/>
        </p:nvSpPr>
        <p:spPr>
          <a:xfrm>
            <a:off x="493909" y="131868"/>
            <a:ext cx="8469881" cy="400110"/>
          </a:xfrm>
          <a:prstGeom prst="rect">
            <a:avLst/>
          </a:prstGeom>
          <a:noFill/>
        </p:spPr>
        <p:txBody>
          <a:bodyPr wrap="square" rtlCol="0">
            <a:spAutoFit/>
          </a:bodyPr>
          <a:lstStyle/>
          <a:p>
            <a:pPr algn="r"/>
            <a:r>
              <a:rPr lang="en-US" sz="2000" dirty="0">
                <a:solidFill>
                  <a:schemeClr val="bg1"/>
                </a:solidFill>
              </a:rPr>
              <a:t>Housing and Homelessness</a:t>
            </a:r>
            <a:endParaRPr lang="en-GB" sz="2000" dirty="0">
              <a:solidFill>
                <a:schemeClr val="bg1"/>
              </a:solidFill>
            </a:endParaRPr>
          </a:p>
        </p:txBody>
      </p:sp>
      <p:graphicFrame>
        <p:nvGraphicFramePr>
          <p:cNvPr id="2" name="Table 2">
            <a:extLst>
              <a:ext uri="{FF2B5EF4-FFF2-40B4-BE49-F238E27FC236}">
                <a16:creationId xmlns:a16="http://schemas.microsoft.com/office/drawing/2014/main" id="{496B2AB9-FD1F-466D-A2F0-344CFBF23A12}"/>
              </a:ext>
            </a:extLst>
          </p:cNvPr>
          <p:cNvGraphicFramePr>
            <a:graphicFrameLocks noGrp="1"/>
          </p:cNvGraphicFramePr>
          <p:nvPr>
            <p:extLst>
              <p:ext uri="{D42A27DB-BD31-4B8C-83A1-F6EECF244321}">
                <p14:modId xmlns:p14="http://schemas.microsoft.com/office/powerpoint/2010/main" val="2358574220"/>
              </p:ext>
            </p:extLst>
          </p:nvPr>
        </p:nvGraphicFramePr>
        <p:xfrm>
          <a:off x="493909" y="546146"/>
          <a:ext cx="5880193" cy="3883415"/>
        </p:xfrm>
        <a:graphic>
          <a:graphicData uri="http://schemas.openxmlformats.org/drawingml/2006/table">
            <a:tbl>
              <a:tblPr firstRow="1" bandRow="1">
                <a:tableStyleId>{C98665B7-6574-423E-A4B5-A6C020D860FF}</a:tableStyleId>
              </a:tblPr>
              <a:tblGrid>
                <a:gridCol w="2676456">
                  <a:extLst>
                    <a:ext uri="{9D8B030D-6E8A-4147-A177-3AD203B41FA5}">
                      <a16:colId xmlns:a16="http://schemas.microsoft.com/office/drawing/2014/main" val="2842465553"/>
                    </a:ext>
                  </a:extLst>
                </a:gridCol>
                <a:gridCol w="3203737">
                  <a:extLst>
                    <a:ext uri="{9D8B030D-6E8A-4147-A177-3AD203B41FA5}">
                      <a16:colId xmlns:a16="http://schemas.microsoft.com/office/drawing/2014/main" val="2393140794"/>
                    </a:ext>
                  </a:extLst>
                </a:gridCol>
              </a:tblGrid>
              <a:tr h="286775">
                <a:tc>
                  <a:txBody>
                    <a:bodyPr/>
                    <a:lstStyle/>
                    <a:p>
                      <a:r>
                        <a:rPr lang="en-US" sz="1000" b="1" dirty="0">
                          <a:solidFill>
                            <a:schemeClr val="bg1"/>
                          </a:solidFill>
                        </a:rPr>
                        <a:t>ORGANISATION</a:t>
                      </a:r>
                      <a:endParaRPr lang="en-GB" sz="1000" b="1"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tc>
                  <a:txBody>
                    <a:bodyPr/>
                    <a:lstStyle/>
                    <a:p>
                      <a:r>
                        <a:rPr lang="en-US" sz="1000" b="1" dirty="0">
                          <a:solidFill>
                            <a:schemeClr val="bg1"/>
                          </a:solidFill>
                        </a:rPr>
                        <a:t>CONTACT</a:t>
                      </a:r>
                      <a:endParaRPr lang="en-GB" sz="1000" b="1"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1072852315"/>
                  </a:ext>
                </a:extLst>
              </a:tr>
              <a:tr h="1946978">
                <a:tc>
                  <a:txBody>
                    <a:bodyPr/>
                    <a:lstStyle/>
                    <a:p>
                      <a:pPr algn="just"/>
                      <a:r>
                        <a:rPr lang="en-US" sz="1000" b="1" dirty="0">
                          <a:solidFill>
                            <a:schemeClr val="bg1"/>
                          </a:solidFill>
                        </a:rPr>
                        <a:t>Housing Advice NI</a:t>
                      </a:r>
                    </a:p>
                    <a:p>
                      <a:pPr algn="just"/>
                      <a:r>
                        <a:rPr lang="en-US" sz="1000" b="1" u="sng" dirty="0">
                          <a:solidFill>
                            <a:srgbClr val="002060"/>
                          </a:solidFill>
                        </a:rPr>
                        <a:t>- COVID-19 Advice</a:t>
                      </a:r>
                    </a:p>
                    <a:p>
                      <a:pPr algn="just"/>
                      <a:r>
                        <a:rPr lang="en-US" sz="1000" b="1" u="sng" dirty="0">
                          <a:solidFill>
                            <a:srgbClr val="002060"/>
                          </a:solidFill>
                        </a:rPr>
                        <a:t>- Homelessness</a:t>
                      </a:r>
                    </a:p>
                    <a:p>
                      <a:pPr algn="just"/>
                      <a:r>
                        <a:rPr lang="en-US" sz="1000" b="1" u="sng" dirty="0">
                          <a:solidFill>
                            <a:srgbClr val="002060"/>
                          </a:solidFill>
                        </a:rPr>
                        <a:t>- Housing options NI</a:t>
                      </a:r>
                    </a:p>
                    <a:p>
                      <a:pPr algn="just"/>
                      <a:r>
                        <a:rPr lang="en-US" sz="1000" b="1" u="sng" dirty="0">
                          <a:solidFill>
                            <a:srgbClr val="002060"/>
                          </a:solidFill>
                        </a:rPr>
                        <a:t>- Applying &amp; waiting for social housing</a:t>
                      </a:r>
                    </a:p>
                    <a:p>
                      <a:pPr algn="just"/>
                      <a:r>
                        <a:rPr lang="en-US" sz="1000" b="1" u="sng" dirty="0">
                          <a:solidFill>
                            <a:srgbClr val="002060"/>
                          </a:solidFill>
                        </a:rPr>
                        <a:t>- Advice for Housing Executive tenants</a:t>
                      </a:r>
                    </a:p>
                    <a:p>
                      <a:pPr algn="just"/>
                      <a:r>
                        <a:rPr lang="en-US" sz="1000" b="1" u="sng" dirty="0">
                          <a:solidFill>
                            <a:srgbClr val="002060"/>
                          </a:solidFill>
                        </a:rPr>
                        <a:t>- Advice for housing association tenants</a:t>
                      </a:r>
                    </a:p>
                    <a:p>
                      <a:pPr algn="just"/>
                      <a:r>
                        <a:rPr lang="en-US" sz="1000" b="1" u="sng" dirty="0">
                          <a:solidFill>
                            <a:srgbClr val="002060"/>
                          </a:solidFill>
                        </a:rPr>
                        <a:t>- Advice for private tenants</a:t>
                      </a:r>
                    </a:p>
                    <a:p>
                      <a:pPr algn="l"/>
                      <a:r>
                        <a:rPr lang="en-US" sz="1000" b="1" u="sng" dirty="0">
                          <a:solidFill>
                            <a:srgbClr val="002060"/>
                          </a:solidFill>
                        </a:rPr>
                        <a:t>- Advice for other tenants and homeowners</a:t>
                      </a:r>
                    </a:p>
                    <a:p>
                      <a:pPr algn="just"/>
                      <a:r>
                        <a:rPr lang="en-US" sz="1000" b="1" u="sng" dirty="0">
                          <a:solidFill>
                            <a:srgbClr val="002060"/>
                          </a:solidFill>
                        </a:rPr>
                        <a:t>- Advice for young people</a:t>
                      </a:r>
                    </a:p>
                    <a:p>
                      <a:pPr marL="0" indent="0" algn="just">
                        <a:buFontTx/>
                        <a:buNone/>
                      </a:pPr>
                      <a:r>
                        <a:rPr lang="en-US" sz="1000" b="1" u="sng" dirty="0">
                          <a:solidFill>
                            <a:srgbClr val="002060"/>
                          </a:solidFill>
                        </a:rPr>
                        <a:t>- Advice for prisoners</a:t>
                      </a:r>
                    </a:p>
                    <a:p>
                      <a:r>
                        <a:rPr lang="en-GB" sz="1000" b="1" i="0" u="sng" strike="noStrike" cap="none" baseline="0" dirty="0">
                          <a:solidFill>
                            <a:srgbClr val="002060"/>
                          </a:solidFill>
                          <a:latin typeface="Arial"/>
                          <a:ea typeface="Arial"/>
                          <a:cs typeface="Arial"/>
                          <a:sym typeface="Arial"/>
                        </a:rPr>
                        <a:t>- Living with other people</a:t>
                      </a:r>
                    </a:p>
                    <a:p>
                      <a:r>
                        <a:rPr lang="en-GB" sz="1000" b="1" i="0" u="sng" strike="noStrike" cap="none" baseline="0" dirty="0">
                          <a:solidFill>
                            <a:srgbClr val="002060"/>
                          </a:solidFill>
                          <a:latin typeface="Arial"/>
                          <a:ea typeface="Arial"/>
                          <a:cs typeface="Arial"/>
                          <a:sym typeface="Arial"/>
                        </a:rPr>
                        <a:t>- Repairs, grants and financial assistance</a:t>
                      </a:r>
                    </a:p>
                    <a:p>
                      <a:r>
                        <a:rPr lang="en-GB" sz="1000" b="1" i="0" u="sng" strike="noStrike" cap="none" baseline="0" dirty="0">
                          <a:solidFill>
                            <a:srgbClr val="002060"/>
                          </a:solidFill>
                          <a:latin typeface="Arial"/>
                          <a:ea typeface="Arial"/>
                          <a:cs typeface="Arial"/>
                          <a:sym typeface="Arial"/>
                        </a:rPr>
                        <a:t>- Support in your home</a:t>
                      </a:r>
                    </a:p>
                    <a:p>
                      <a:r>
                        <a:rPr lang="en-GB" sz="1000" b="1" i="0" u="sng" strike="noStrike" cap="none" baseline="0" dirty="0">
                          <a:solidFill>
                            <a:srgbClr val="002060"/>
                          </a:solidFill>
                          <a:latin typeface="Arial"/>
                          <a:ea typeface="Arial"/>
                          <a:cs typeface="Arial"/>
                          <a:sym typeface="Arial"/>
                        </a:rPr>
                        <a:t>- Housing benefit</a:t>
                      </a:r>
                    </a:p>
                    <a:p>
                      <a:r>
                        <a:rPr lang="en-GB" sz="1000" b="1" i="0" u="sng" strike="noStrike" cap="none" baseline="0" dirty="0">
                          <a:solidFill>
                            <a:srgbClr val="002060"/>
                          </a:solidFill>
                          <a:latin typeface="Arial"/>
                          <a:ea typeface="Arial"/>
                          <a:cs typeface="Arial"/>
                          <a:sym typeface="Arial"/>
                        </a:rPr>
                        <a:t>- Universal Credit</a:t>
                      </a:r>
                    </a:p>
                    <a:p>
                      <a:r>
                        <a:rPr lang="en-GB" sz="1000" b="1" i="0" u="sng" strike="noStrike" cap="none" baseline="0" dirty="0">
                          <a:solidFill>
                            <a:srgbClr val="002060"/>
                          </a:solidFill>
                          <a:latin typeface="Arial"/>
                          <a:ea typeface="Arial"/>
                          <a:cs typeface="Arial"/>
                          <a:sym typeface="Arial"/>
                        </a:rPr>
                        <a:t>- Help with debt</a:t>
                      </a:r>
                    </a:p>
                    <a:p>
                      <a:r>
                        <a:rPr lang="en-GB" sz="1000" b="1" i="0" u="sng" strike="noStrike" cap="none" baseline="0" dirty="0">
                          <a:solidFill>
                            <a:srgbClr val="002060"/>
                          </a:solidFill>
                          <a:latin typeface="Arial"/>
                          <a:ea typeface="Arial"/>
                          <a:cs typeface="Arial"/>
                          <a:sym typeface="Arial"/>
                        </a:rPr>
                        <a:t>- Court Action</a:t>
                      </a:r>
                    </a:p>
                    <a:p>
                      <a:r>
                        <a:rPr lang="en-GB" sz="1000" b="1" i="0" u="sng" strike="noStrike" cap="none" baseline="0" dirty="0">
                          <a:solidFill>
                            <a:srgbClr val="002060"/>
                          </a:solidFill>
                          <a:latin typeface="Arial"/>
                          <a:ea typeface="Arial"/>
                          <a:cs typeface="Arial"/>
                          <a:sym typeface="Arial"/>
                        </a:rPr>
                        <a:t>- Making a complaint</a:t>
                      </a:r>
                    </a:p>
                    <a:p>
                      <a:r>
                        <a:rPr lang="en-GB" sz="1000" b="1" i="0" u="sng" strike="noStrike" cap="none" baseline="0" dirty="0">
                          <a:solidFill>
                            <a:srgbClr val="002060"/>
                          </a:solidFill>
                          <a:latin typeface="Arial"/>
                          <a:ea typeface="Arial"/>
                          <a:cs typeface="Arial"/>
                          <a:sym typeface="Arial"/>
                        </a:rPr>
                        <a:t>- Neighbourhood issues</a:t>
                      </a:r>
                    </a:p>
                    <a:p>
                      <a:r>
                        <a:rPr lang="en-GB" sz="1000" b="1" i="0" u="sng" strike="noStrike" cap="none" baseline="0" dirty="0">
                          <a:solidFill>
                            <a:srgbClr val="002060"/>
                          </a:solidFill>
                          <a:latin typeface="Arial"/>
                          <a:ea typeface="Arial"/>
                          <a:cs typeface="Arial"/>
                          <a:sym typeface="Arial"/>
                        </a:rPr>
                        <a:t>- Leaving accommodation</a:t>
                      </a:r>
                    </a:p>
                    <a:p>
                      <a:r>
                        <a:rPr lang="en-GB" sz="1000" b="1" i="0" u="sng" strike="noStrike" cap="none" baseline="0" dirty="0">
                          <a:solidFill>
                            <a:srgbClr val="002060"/>
                          </a:solidFill>
                          <a:latin typeface="Arial"/>
                          <a:ea typeface="Arial"/>
                          <a:cs typeface="Arial"/>
                          <a:sym typeface="Arial"/>
                        </a:rPr>
                        <a:t>- Equality &amp; Discrimination</a:t>
                      </a:r>
                      <a:endParaRPr lang="en-GB" sz="1000" b="1" u="sng" dirty="0">
                        <a:solidFill>
                          <a:srgbClr val="002060"/>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r>
                        <a:rPr lang="en-US" sz="1000" b="1" dirty="0">
                          <a:solidFill>
                            <a:schemeClr val="bg1"/>
                          </a:solidFill>
                        </a:rPr>
                        <a:t>10-12 High Street, Belfast, BT1 2BA</a:t>
                      </a:r>
                    </a:p>
                    <a:p>
                      <a:endParaRPr lang="en-US" sz="1000" b="1" dirty="0">
                        <a:solidFill>
                          <a:schemeClr val="bg1"/>
                        </a:solidFill>
                      </a:endParaRPr>
                    </a:p>
                    <a:p>
                      <a:endParaRPr lang="en-US" sz="1000" b="1" dirty="0">
                        <a:solidFill>
                          <a:schemeClr val="bg1"/>
                        </a:solidFill>
                      </a:endParaRPr>
                    </a:p>
                    <a:p>
                      <a:r>
                        <a:rPr lang="en-US" sz="1000" b="1" dirty="0">
                          <a:solidFill>
                            <a:schemeClr val="bg1"/>
                          </a:solidFill>
                        </a:rPr>
                        <a:t>Speak to an adviser</a:t>
                      </a:r>
                    </a:p>
                    <a:p>
                      <a:endParaRPr lang="en-US" sz="1000" dirty="0">
                        <a:solidFill>
                          <a:schemeClr val="bg1"/>
                        </a:solidFill>
                      </a:endParaRPr>
                    </a:p>
                    <a:p>
                      <a:r>
                        <a:rPr lang="en-US" sz="1000" dirty="0">
                          <a:solidFill>
                            <a:schemeClr val="bg1"/>
                          </a:solidFill>
                        </a:rPr>
                        <a:t>Call us on 028 9024 5640 to speak to a housing adviser. Our helpline is open between 09:30 and 16:30 Monday to Friday. The helpline closes on public holidays. </a:t>
                      </a:r>
                    </a:p>
                    <a:p>
                      <a:endParaRPr lang="en-US" sz="1000" dirty="0">
                        <a:solidFill>
                          <a:schemeClr val="bg1"/>
                        </a:solidFill>
                      </a:endParaRPr>
                    </a:p>
                    <a:p>
                      <a:r>
                        <a:rPr lang="en-US" sz="1000" dirty="0">
                          <a:solidFill>
                            <a:schemeClr val="bg1"/>
                          </a:solidFill>
                        </a:rPr>
                        <a:t>If you are hard of hearing you can contact us by Textphone on 028 9026 7927</a:t>
                      </a:r>
                    </a:p>
                    <a:p>
                      <a:endParaRPr lang="en-US" sz="1000" dirty="0">
                        <a:solidFill>
                          <a:schemeClr val="bg1"/>
                        </a:solidFill>
                      </a:endParaRPr>
                    </a:p>
                    <a:p>
                      <a:r>
                        <a:rPr lang="en-US" sz="1000" b="1" u="sng" dirty="0">
                          <a:solidFill>
                            <a:srgbClr val="002060"/>
                          </a:solidFill>
                        </a:rPr>
                        <a:t>www.housingadviceni.org</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1117904482"/>
                  </a:ext>
                </a:extLst>
              </a:tr>
            </a:tbl>
          </a:graphicData>
        </a:graphic>
      </p:graphicFrame>
      <p:pic>
        <p:nvPicPr>
          <p:cNvPr id="10" name="Picture 9">
            <a:extLst>
              <a:ext uri="{FF2B5EF4-FFF2-40B4-BE49-F238E27FC236}">
                <a16:creationId xmlns:a16="http://schemas.microsoft.com/office/drawing/2014/main" id="{4B572775-300A-44F1-9D64-FD52515FB96E}"/>
              </a:ext>
            </a:extLst>
          </p:cNvPr>
          <p:cNvPicPr>
            <a:picLocks noChangeAspect="1"/>
          </p:cNvPicPr>
          <p:nvPr/>
        </p:nvPicPr>
        <p:blipFill>
          <a:blip r:embed="rId3"/>
          <a:stretch>
            <a:fillRect/>
          </a:stretch>
        </p:blipFill>
        <p:spPr>
          <a:xfrm>
            <a:off x="5724125" y="2924214"/>
            <a:ext cx="333375" cy="333375"/>
          </a:xfrm>
          <a:prstGeom prst="rect">
            <a:avLst/>
          </a:prstGeom>
        </p:spPr>
      </p:pic>
      <p:pic>
        <p:nvPicPr>
          <p:cNvPr id="11" name="Picture 10">
            <a:extLst>
              <a:ext uri="{FF2B5EF4-FFF2-40B4-BE49-F238E27FC236}">
                <a16:creationId xmlns:a16="http://schemas.microsoft.com/office/drawing/2014/main" id="{BEB66D13-22AA-402A-9062-084593C4619B}"/>
              </a:ext>
            </a:extLst>
          </p:cNvPr>
          <p:cNvPicPr>
            <a:picLocks noChangeAspect="1"/>
          </p:cNvPicPr>
          <p:nvPr/>
        </p:nvPicPr>
        <p:blipFill>
          <a:blip r:embed="rId4"/>
          <a:stretch>
            <a:fillRect/>
          </a:stretch>
        </p:blipFill>
        <p:spPr>
          <a:xfrm>
            <a:off x="5724125" y="3505179"/>
            <a:ext cx="333375" cy="333375"/>
          </a:xfrm>
          <a:prstGeom prst="rect">
            <a:avLst/>
          </a:prstGeom>
        </p:spPr>
      </p:pic>
      <p:pic>
        <p:nvPicPr>
          <p:cNvPr id="4" name="Picture 3">
            <a:extLst>
              <a:ext uri="{FF2B5EF4-FFF2-40B4-BE49-F238E27FC236}">
                <a16:creationId xmlns:a16="http://schemas.microsoft.com/office/drawing/2014/main" id="{C53EEA06-1C8F-41C6-9C70-675A1AEBA8D9}"/>
              </a:ext>
            </a:extLst>
          </p:cNvPr>
          <p:cNvPicPr>
            <a:picLocks noChangeAspect="1"/>
          </p:cNvPicPr>
          <p:nvPr/>
        </p:nvPicPr>
        <p:blipFill>
          <a:blip r:embed="rId5"/>
          <a:stretch>
            <a:fillRect/>
          </a:stretch>
        </p:blipFill>
        <p:spPr>
          <a:xfrm>
            <a:off x="6374102" y="1469822"/>
            <a:ext cx="2701798" cy="162107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19352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6" name="TextBox 5">
            <a:extLst>
              <a:ext uri="{FF2B5EF4-FFF2-40B4-BE49-F238E27FC236}">
                <a16:creationId xmlns:a16="http://schemas.microsoft.com/office/drawing/2014/main" id="{F238ADAD-C8B8-4817-BDDB-356BDDB0FB67}"/>
              </a:ext>
            </a:extLst>
          </p:cNvPr>
          <p:cNvSpPr txBox="1"/>
          <p:nvPr/>
        </p:nvSpPr>
        <p:spPr>
          <a:xfrm>
            <a:off x="493909" y="131868"/>
            <a:ext cx="8469881" cy="400110"/>
          </a:xfrm>
          <a:prstGeom prst="rect">
            <a:avLst/>
          </a:prstGeom>
          <a:noFill/>
        </p:spPr>
        <p:txBody>
          <a:bodyPr wrap="square" rtlCol="0">
            <a:spAutoFit/>
          </a:bodyPr>
          <a:lstStyle/>
          <a:p>
            <a:pPr algn="r"/>
            <a:r>
              <a:rPr lang="en-GB" sz="2000" dirty="0">
                <a:solidFill>
                  <a:schemeClr val="bg1"/>
                </a:solidFill>
              </a:rPr>
              <a:t>Housing &amp; Homelessness </a:t>
            </a:r>
          </a:p>
        </p:txBody>
      </p:sp>
      <p:graphicFrame>
        <p:nvGraphicFramePr>
          <p:cNvPr id="2" name="Table 2">
            <a:extLst>
              <a:ext uri="{FF2B5EF4-FFF2-40B4-BE49-F238E27FC236}">
                <a16:creationId xmlns:a16="http://schemas.microsoft.com/office/drawing/2014/main" id="{496B2AB9-FD1F-466D-A2F0-344CFBF23A12}"/>
              </a:ext>
            </a:extLst>
          </p:cNvPr>
          <p:cNvGraphicFramePr>
            <a:graphicFrameLocks noGrp="1"/>
          </p:cNvGraphicFramePr>
          <p:nvPr>
            <p:extLst>
              <p:ext uri="{D42A27DB-BD31-4B8C-83A1-F6EECF244321}">
                <p14:modId xmlns:p14="http://schemas.microsoft.com/office/powerpoint/2010/main" val="3406224343"/>
              </p:ext>
            </p:extLst>
          </p:nvPr>
        </p:nvGraphicFramePr>
        <p:xfrm>
          <a:off x="493909" y="546147"/>
          <a:ext cx="5880193" cy="4985683"/>
        </p:xfrm>
        <a:graphic>
          <a:graphicData uri="http://schemas.openxmlformats.org/drawingml/2006/table">
            <a:tbl>
              <a:tblPr firstRow="1" bandRow="1">
                <a:tableStyleId>{C98665B7-6574-423E-A4B5-A6C020D860FF}</a:tableStyleId>
              </a:tblPr>
              <a:tblGrid>
                <a:gridCol w="2560996">
                  <a:extLst>
                    <a:ext uri="{9D8B030D-6E8A-4147-A177-3AD203B41FA5}">
                      <a16:colId xmlns:a16="http://schemas.microsoft.com/office/drawing/2014/main" val="2842465553"/>
                    </a:ext>
                  </a:extLst>
                </a:gridCol>
                <a:gridCol w="3319197">
                  <a:extLst>
                    <a:ext uri="{9D8B030D-6E8A-4147-A177-3AD203B41FA5}">
                      <a16:colId xmlns:a16="http://schemas.microsoft.com/office/drawing/2014/main" val="2393140794"/>
                    </a:ext>
                  </a:extLst>
                </a:gridCol>
              </a:tblGrid>
              <a:tr h="319762">
                <a:tc>
                  <a:txBody>
                    <a:bodyPr/>
                    <a:lstStyle/>
                    <a:p>
                      <a:r>
                        <a:rPr lang="en-US" sz="1000" b="1" dirty="0">
                          <a:solidFill>
                            <a:schemeClr val="bg1"/>
                          </a:solidFill>
                        </a:rPr>
                        <a:t>ORGANISATION</a:t>
                      </a:r>
                      <a:endParaRPr lang="en-GB" sz="1000" b="1"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tc>
                  <a:txBody>
                    <a:bodyPr/>
                    <a:lstStyle/>
                    <a:p>
                      <a:r>
                        <a:rPr lang="en-US" sz="1000" b="1" dirty="0">
                          <a:solidFill>
                            <a:schemeClr val="bg1"/>
                          </a:solidFill>
                        </a:rPr>
                        <a:t>CONTACT</a:t>
                      </a:r>
                      <a:endParaRPr lang="en-GB" sz="1000" b="1"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1072852315"/>
                  </a:ext>
                </a:extLst>
              </a:tr>
              <a:tr h="957504">
                <a:tc>
                  <a:txBody>
                    <a:bodyPr/>
                    <a:lstStyle/>
                    <a:p>
                      <a:pPr algn="just"/>
                      <a:r>
                        <a:rPr lang="en-GB" sz="1000" b="1" i="0" u="none" strike="noStrike" cap="none" dirty="0">
                          <a:solidFill>
                            <a:schemeClr val="bg1"/>
                          </a:solidFill>
                          <a:effectLst/>
                          <a:latin typeface="Arial"/>
                          <a:ea typeface="Arial"/>
                          <a:cs typeface="Arial"/>
                          <a:sym typeface="Arial"/>
                        </a:rPr>
                        <a:t>NIHE (NI Housing Executive)</a:t>
                      </a:r>
                    </a:p>
                    <a:p>
                      <a:pPr algn="just"/>
                      <a:r>
                        <a:rPr lang="en-GB" sz="1000" b="0" i="0" u="none" strike="noStrike" cap="none" dirty="0">
                          <a:solidFill>
                            <a:schemeClr val="bg1"/>
                          </a:solidFill>
                          <a:effectLst/>
                          <a:latin typeface="Arial"/>
                          <a:ea typeface="Arial"/>
                          <a:cs typeface="Arial"/>
                          <a:sym typeface="Arial"/>
                        </a:rPr>
                        <a:t>Advice for buying a home, help with disabilities, travellers, repairs &amp; maintenance etc. </a:t>
                      </a:r>
                    </a:p>
                    <a:p>
                      <a:pPr marL="0" indent="0" algn="just">
                        <a:buFontTx/>
                        <a:buNone/>
                      </a:pPr>
                      <a:r>
                        <a:rPr lang="en-GB" sz="1000" b="0" i="0" u="none" strike="noStrike" cap="none" dirty="0">
                          <a:solidFill>
                            <a:schemeClr val="bg1"/>
                          </a:solidFill>
                          <a:effectLst/>
                          <a:latin typeface="Arial"/>
                          <a:ea typeface="Arial"/>
                          <a:cs typeface="Arial"/>
                          <a:sym typeface="Arial"/>
                        </a:rPr>
                        <a:t>- Apply for a home </a:t>
                      </a:r>
                    </a:p>
                    <a:p>
                      <a:pPr marL="0" indent="0" algn="just">
                        <a:buFontTx/>
                        <a:buNone/>
                      </a:pPr>
                      <a:r>
                        <a:rPr lang="en-GB" sz="1000" b="0" i="0" u="none" strike="noStrike" cap="none" dirty="0">
                          <a:solidFill>
                            <a:schemeClr val="bg1"/>
                          </a:solidFill>
                          <a:effectLst/>
                          <a:latin typeface="Arial"/>
                          <a:ea typeface="Arial"/>
                          <a:cs typeface="Arial"/>
                          <a:sym typeface="Arial"/>
                        </a:rPr>
                        <a:t>- Affordable warmth scheme </a:t>
                      </a:r>
                    </a:p>
                    <a:p>
                      <a:pPr marL="0" indent="0" algn="just">
                        <a:buFontTx/>
                        <a:buNone/>
                      </a:pPr>
                      <a:r>
                        <a:rPr lang="en-GB" sz="1000" b="0" i="0" u="none" strike="noStrike" cap="none" dirty="0">
                          <a:solidFill>
                            <a:schemeClr val="bg1"/>
                          </a:solidFill>
                          <a:effectLst/>
                          <a:latin typeface="Arial"/>
                          <a:ea typeface="Arial"/>
                          <a:cs typeface="Arial"/>
                          <a:sym typeface="Arial"/>
                        </a:rPr>
                        <a:t>- Boiler replacement scheme</a:t>
                      </a:r>
                    </a:p>
                    <a:p>
                      <a:pPr marL="0" indent="0" algn="just">
                        <a:buFontTx/>
                        <a:buNone/>
                      </a:pPr>
                      <a:r>
                        <a:rPr lang="en-GB" sz="1000" b="0" i="0" u="none" strike="noStrike" cap="none" dirty="0">
                          <a:solidFill>
                            <a:schemeClr val="bg1"/>
                          </a:solidFill>
                          <a:effectLst/>
                          <a:latin typeface="Arial"/>
                          <a:ea typeface="Arial"/>
                          <a:cs typeface="Arial"/>
                          <a:sym typeface="Arial"/>
                        </a:rPr>
                        <a:t>- Grants available </a:t>
                      </a:r>
                    </a:p>
                    <a:p>
                      <a:pPr marL="0" indent="0" algn="just">
                        <a:buFontTx/>
                        <a:buNone/>
                      </a:pPr>
                      <a:r>
                        <a:rPr lang="en-GB" sz="1000" b="0" i="0" u="none" strike="noStrike" cap="none" dirty="0">
                          <a:solidFill>
                            <a:schemeClr val="bg1"/>
                          </a:solidFill>
                          <a:effectLst/>
                          <a:latin typeface="Arial"/>
                          <a:ea typeface="Arial"/>
                          <a:cs typeface="Arial"/>
                          <a:sym typeface="Arial"/>
                        </a:rPr>
                        <a:t>- Advice &amp; support around homelessness &amp; benefits</a:t>
                      </a:r>
                      <a:endParaRPr lang="en-GB" sz="1000" b="0"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r>
                        <a:rPr lang="en-GB" sz="1000" b="0" i="0" u="none" strike="noStrike" cap="none" dirty="0">
                          <a:solidFill>
                            <a:schemeClr val="bg1"/>
                          </a:solidFill>
                          <a:effectLst/>
                          <a:latin typeface="Arial"/>
                          <a:ea typeface="Arial"/>
                          <a:cs typeface="Arial"/>
                          <a:sym typeface="Arial"/>
                        </a:rPr>
                        <a:t>The Housing Centre, 2 Adelaide Street, BT2 8PB </a:t>
                      </a:r>
                    </a:p>
                    <a:p>
                      <a:endParaRPr lang="en-GB" sz="1000" b="0" i="0" u="none" strike="noStrike" cap="none" dirty="0">
                        <a:solidFill>
                          <a:schemeClr val="bg1"/>
                        </a:solidFill>
                        <a:effectLst/>
                        <a:latin typeface="Arial"/>
                        <a:ea typeface="Arial"/>
                        <a:cs typeface="Arial"/>
                        <a:sym typeface="Arial"/>
                      </a:endParaRPr>
                    </a:p>
                    <a:p>
                      <a:r>
                        <a:rPr lang="en-GB" sz="1000" b="0" i="0" u="none" strike="noStrike" cap="none" dirty="0">
                          <a:solidFill>
                            <a:schemeClr val="bg1"/>
                          </a:solidFill>
                          <a:effectLst/>
                          <a:latin typeface="Arial"/>
                          <a:ea typeface="Arial"/>
                          <a:cs typeface="Arial"/>
                          <a:sym typeface="Arial"/>
                        </a:rPr>
                        <a:t>information@nihe.gov.uk</a:t>
                      </a:r>
                    </a:p>
                    <a:p>
                      <a:endParaRPr lang="en-US" sz="1000" dirty="0">
                        <a:solidFill>
                          <a:schemeClr val="bg1"/>
                        </a:solidFill>
                      </a:endParaRPr>
                    </a:p>
                    <a:p>
                      <a:r>
                        <a:rPr lang="en-GB" sz="1000" b="0" i="0" u="none" strike="noStrike" cap="none" dirty="0">
                          <a:solidFill>
                            <a:schemeClr val="bg1"/>
                          </a:solidFill>
                          <a:effectLst/>
                          <a:latin typeface="Arial"/>
                          <a:ea typeface="Arial"/>
                          <a:cs typeface="Arial"/>
                          <a:sym typeface="Arial"/>
                        </a:rPr>
                        <a:t>03448 920 900 </a:t>
                      </a:r>
                    </a:p>
                    <a:p>
                      <a:endParaRPr lang="en-GB" sz="1000" b="0" i="0" u="none" strike="noStrike" cap="none" dirty="0">
                        <a:solidFill>
                          <a:schemeClr val="bg1"/>
                        </a:solidFill>
                        <a:effectLst/>
                        <a:latin typeface="Arial"/>
                        <a:ea typeface="Arial"/>
                        <a:cs typeface="Arial"/>
                        <a:sym typeface="Arial"/>
                      </a:endParaRPr>
                    </a:p>
                    <a:p>
                      <a:r>
                        <a:rPr lang="en-GB" sz="1000" b="0" i="0" u="none" strike="noStrike" cap="none" dirty="0">
                          <a:solidFill>
                            <a:schemeClr val="bg1"/>
                          </a:solidFill>
                          <a:effectLst/>
                          <a:latin typeface="Arial"/>
                          <a:ea typeface="Arial"/>
                          <a:cs typeface="Arial"/>
                          <a:sym typeface="Arial"/>
                        </a:rPr>
                        <a:t>For emergencies: 03448 920 908</a:t>
                      </a:r>
                    </a:p>
                    <a:p>
                      <a:endParaRPr lang="en-GB" sz="1000" b="0" i="0" u="none" strike="noStrike" cap="none" dirty="0">
                        <a:solidFill>
                          <a:schemeClr val="bg1"/>
                        </a:solidFill>
                        <a:effectLst/>
                        <a:latin typeface="Arial"/>
                        <a:ea typeface="Arial"/>
                        <a:cs typeface="Arial"/>
                        <a:sym typeface="Arial"/>
                      </a:endParaRPr>
                    </a:p>
                    <a:p>
                      <a:r>
                        <a:rPr lang="en-GB" sz="1000" b="1" i="0" u="sng" strike="noStrike" cap="none" dirty="0">
                          <a:solidFill>
                            <a:srgbClr val="002060"/>
                          </a:solidFill>
                          <a:effectLst/>
                          <a:latin typeface="Arial"/>
                          <a:ea typeface="Arial"/>
                          <a:cs typeface="Arial"/>
                          <a:sym typeface="Arial"/>
                        </a:rPr>
                        <a:t>www.nihe.gov.uk</a:t>
                      </a:r>
                    </a:p>
                    <a:p>
                      <a:endParaRPr lang="en-US" sz="1000"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1117904482"/>
                  </a:ext>
                </a:extLst>
              </a:tr>
              <a:tr h="1040537">
                <a:tc>
                  <a:txBody>
                    <a:bodyPr/>
                    <a:lstStyle/>
                    <a:p>
                      <a:r>
                        <a:rPr lang="en-GB" sz="1000" b="1" i="0" u="none" strike="noStrike" cap="none" dirty="0">
                          <a:solidFill>
                            <a:schemeClr val="bg1"/>
                          </a:solidFill>
                          <a:effectLst/>
                          <a:latin typeface="Arial"/>
                          <a:ea typeface="Arial"/>
                          <a:cs typeface="Arial"/>
                          <a:sym typeface="Arial"/>
                        </a:rPr>
                        <a:t>Bryson Intercultural – Asylum Advice Service</a:t>
                      </a:r>
                    </a:p>
                    <a:p>
                      <a:pPr algn="just"/>
                      <a:r>
                        <a:rPr lang="en-GB" sz="1000" b="0" i="0" u="none" strike="noStrike" cap="none" dirty="0">
                          <a:solidFill>
                            <a:schemeClr val="bg1"/>
                          </a:solidFill>
                          <a:effectLst/>
                          <a:latin typeface="Arial"/>
                          <a:ea typeface="Arial"/>
                          <a:cs typeface="Arial"/>
                          <a:sym typeface="Arial"/>
                        </a:rPr>
                        <a:t>Bryson Care provides asylum seekers with information and support for claiming asylum in Northern Ireland. They support asylum seekers by initiating their Home Office asylum application (known as Section 95) and accessing additional support services, such as The Red Cross.</a:t>
                      </a:r>
                      <a:endParaRPr lang="en-GB" sz="1000" b="0"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tc>
                  <a:txBody>
                    <a:bodyPr/>
                    <a:lstStyle/>
                    <a:p>
                      <a:r>
                        <a:rPr lang="en-GB" sz="1000" b="0" i="0" u="none" strike="noStrike" cap="none" dirty="0">
                          <a:solidFill>
                            <a:schemeClr val="bg1"/>
                          </a:solidFill>
                          <a:effectLst/>
                          <a:latin typeface="Arial"/>
                          <a:ea typeface="Arial"/>
                          <a:cs typeface="Arial"/>
                          <a:sym typeface="Arial"/>
                        </a:rPr>
                        <a:t>Bryson House, 28 Bedford Street, BT2 7FE </a:t>
                      </a:r>
                    </a:p>
                    <a:p>
                      <a:endParaRPr lang="en-GB" sz="1000" b="0" i="0" u="none" strike="noStrike" cap="none" dirty="0">
                        <a:solidFill>
                          <a:schemeClr val="bg1"/>
                        </a:solidFill>
                        <a:effectLst/>
                        <a:latin typeface="Arial"/>
                        <a:ea typeface="Arial"/>
                        <a:cs typeface="Arial"/>
                        <a:sym typeface="Arial"/>
                      </a:endParaRPr>
                    </a:p>
                    <a:p>
                      <a:r>
                        <a:rPr lang="en-GB" sz="1000" b="0" i="0" u="none" strike="noStrike" cap="none" dirty="0">
                          <a:solidFill>
                            <a:schemeClr val="bg1"/>
                          </a:solidFill>
                          <a:effectLst/>
                          <a:latin typeface="Arial"/>
                          <a:ea typeface="Arial"/>
                          <a:cs typeface="Arial"/>
                          <a:sym typeface="Arial"/>
                        </a:rPr>
                        <a:t>02890 315744</a:t>
                      </a:r>
                    </a:p>
                    <a:p>
                      <a:endParaRPr lang="en-GB" sz="1000" b="0" i="0" u="none" strike="noStrike" cap="none" dirty="0">
                        <a:solidFill>
                          <a:schemeClr val="bg1"/>
                        </a:solidFill>
                        <a:effectLst/>
                        <a:latin typeface="Arial"/>
                        <a:cs typeface="Arial"/>
                        <a:sym typeface="Arial"/>
                      </a:endParaRPr>
                    </a:p>
                    <a:p>
                      <a:r>
                        <a:rPr lang="en-GB" sz="1000" b="1" u="sng" dirty="0">
                          <a:solidFill>
                            <a:srgbClr val="002060"/>
                          </a:solidFill>
                        </a:rPr>
                        <a:t>www.brysonintercultural.org</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2176183500"/>
                  </a:ext>
                </a:extLst>
              </a:tr>
              <a:tr h="1587441">
                <a:tc>
                  <a:txBody>
                    <a:bodyPr/>
                    <a:lstStyle/>
                    <a:p>
                      <a:r>
                        <a:rPr lang="en-GB" sz="1000" b="1" i="0" u="none" strike="noStrike" cap="none" dirty="0">
                          <a:solidFill>
                            <a:schemeClr val="bg1"/>
                          </a:solidFill>
                          <a:effectLst/>
                          <a:latin typeface="Arial"/>
                          <a:ea typeface="Arial"/>
                          <a:cs typeface="Arial"/>
                          <a:sym typeface="Arial"/>
                        </a:rPr>
                        <a:t>The Welcome Organisation </a:t>
                      </a:r>
                    </a:p>
                    <a:p>
                      <a:pPr algn="just"/>
                      <a:r>
                        <a:rPr lang="en-GB" sz="1000" b="0" i="0" u="none" strike="noStrike" cap="none" dirty="0">
                          <a:solidFill>
                            <a:schemeClr val="bg1"/>
                          </a:solidFill>
                          <a:effectLst/>
                          <a:latin typeface="Arial"/>
                          <a:ea typeface="Arial"/>
                          <a:cs typeface="Arial"/>
                          <a:sym typeface="Arial"/>
                        </a:rPr>
                        <a:t>Help people affected by homelessness through a range of services including a Drop-in Centre, Street Outreach service, Crisis Accommodation for Women and Floating Support service. </a:t>
                      </a:r>
                      <a:endParaRPr lang="en-US" sz="1000" b="1" i="0" u="none" strike="noStrike" cap="none" baseline="0" dirty="0">
                        <a:solidFill>
                          <a:schemeClr val="bg1"/>
                        </a:solidFill>
                        <a:latin typeface="Arial"/>
                        <a:ea typeface="Arial"/>
                        <a:cs typeface="Arial"/>
                        <a:sym typeface="Aria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algn="just"/>
                      <a:r>
                        <a:rPr lang="en-GB" sz="1000" b="0" i="0" u="none" strike="noStrike" cap="none" dirty="0">
                          <a:solidFill>
                            <a:schemeClr val="bg1"/>
                          </a:solidFill>
                          <a:effectLst/>
                          <a:latin typeface="Arial"/>
                          <a:ea typeface="Arial"/>
                          <a:cs typeface="Arial"/>
                          <a:sym typeface="Arial"/>
                        </a:rPr>
                        <a:t>Unit 36, 28 Townsend Street, Belfast, BT13 2ES </a:t>
                      </a:r>
                    </a:p>
                    <a:p>
                      <a:pPr algn="just"/>
                      <a:endParaRPr lang="en-GB" sz="1000" b="0" i="0" u="none" strike="noStrike" cap="none" dirty="0">
                        <a:solidFill>
                          <a:schemeClr val="bg1"/>
                        </a:solidFill>
                        <a:effectLst/>
                        <a:latin typeface="Arial"/>
                        <a:ea typeface="Arial"/>
                        <a:cs typeface="Arial"/>
                        <a:sym typeface="Arial"/>
                      </a:endParaRPr>
                    </a:p>
                    <a:p>
                      <a:pPr algn="just"/>
                      <a:r>
                        <a:rPr lang="en-GB" sz="1000" b="0" i="0" u="none" strike="noStrike" cap="none" dirty="0">
                          <a:solidFill>
                            <a:schemeClr val="bg1"/>
                          </a:solidFill>
                          <a:effectLst/>
                          <a:latin typeface="Arial"/>
                          <a:ea typeface="Arial"/>
                          <a:cs typeface="Arial"/>
                          <a:sym typeface="Arial"/>
                        </a:rPr>
                        <a:t>02890 240424</a:t>
                      </a:r>
                    </a:p>
                    <a:p>
                      <a:pPr algn="just"/>
                      <a:endParaRPr lang="en-GB" sz="1000" b="0" i="0" u="none" strike="noStrike" cap="none" dirty="0">
                        <a:solidFill>
                          <a:schemeClr val="bg1"/>
                        </a:solidFill>
                        <a:effectLst/>
                        <a:latin typeface="Arial"/>
                        <a:cs typeface="Arial"/>
                        <a:sym typeface="Arial"/>
                      </a:endParaRPr>
                    </a:p>
                    <a:p>
                      <a:pPr algn="just"/>
                      <a:r>
                        <a:rPr lang="en-US" sz="1000" b="1" u="sng" dirty="0">
                          <a:solidFill>
                            <a:srgbClr val="002060"/>
                          </a:solidFill>
                        </a:rPr>
                        <a:t>www.homelessbelfast.org</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3297106074"/>
                  </a:ext>
                </a:extLst>
              </a:tr>
            </a:tbl>
          </a:graphicData>
        </a:graphic>
      </p:graphicFrame>
      <p:pic>
        <p:nvPicPr>
          <p:cNvPr id="7" name="Picture 6">
            <a:extLst>
              <a:ext uri="{FF2B5EF4-FFF2-40B4-BE49-F238E27FC236}">
                <a16:creationId xmlns:a16="http://schemas.microsoft.com/office/drawing/2014/main" id="{E13F7C30-827B-4AD7-A260-CAEF8926D4B1}"/>
              </a:ext>
            </a:extLst>
          </p:cNvPr>
          <p:cNvPicPr>
            <a:picLocks noChangeAspect="1"/>
          </p:cNvPicPr>
          <p:nvPr/>
        </p:nvPicPr>
        <p:blipFill>
          <a:blip r:embed="rId3"/>
          <a:stretch>
            <a:fillRect/>
          </a:stretch>
        </p:blipFill>
        <p:spPr>
          <a:xfrm>
            <a:off x="5860683" y="1147075"/>
            <a:ext cx="333375" cy="333375"/>
          </a:xfrm>
          <a:prstGeom prst="rect">
            <a:avLst/>
          </a:prstGeom>
        </p:spPr>
      </p:pic>
      <p:pic>
        <p:nvPicPr>
          <p:cNvPr id="8" name="Picture 7">
            <a:extLst>
              <a:ext uri="{FF2B5EF4-FFF2-40B4-BE49-F238E27FC236}">
                <a16:creationId xmlns:a16="http://schemas.microsoft.com/office/drawing/2014/main" id="{EE4095EB-14C5-421F-A42C-FCF7357CBAB6}"/>
              </a:ext>
            </a:extLst>
          </p:cNvPr>
          <p:cNvPicPr>
            <a:picLocks noChangeAspect="1"/>
          </p:cNvPicPr>
          <p:nvPr/>
        </p:nvPicPr>
        <p:blipFill>
          <a:blip r:embed="rId3"/>
          <a:stretch>
            <a:fillRect/>
          </a:stretch>
        </p:blipFill>
        <p:spPr>
          <a:xfrm>
            <a:off x="5854348" y="2631207"/>
            <a:ext cx="333375" cy="333375"/>
          </a:xfrm>
          <a:prstGeom prst="rect">
            <a:avLst/>
          </a:prstGeom>
        </p:spPr>
      </p:pic>
      <p:pic>
        <p:nvPicPr>
          <p:cNvPr id="10" name="Picture 9">
            <a:extLst>
              <a:ext uri="{FF2B5EF4-FFF2-40B4-BE49-F238E27FC236}">
                <a16:creationId xmlns:a16="http://schemas.microsoft.com/office/drawing/2014/main" id="{39C677E5-DE1E-49B1-B239-217235AA0D38}"/>
              </a:ext>
            </a:extLst>
          </p:cNvPr>
          <p:cNvPicPr>
            <a:picLocks noChangeAspect="1"/>
          </p:cNvPicPr>
          <p:nvPr/>
        </p:nvPicPr>
        <p:blipFill>
          <a:blip r:embed="rId3"/>
          <a:stretch>
            <a:fillRect/>
          </a:stretch>
        </p:blipFill>
        <p:spPr>
          <a:xfrm>
            <a:off x="5854347" y="4088706"/>
            <a:ext cx="333375" cy="333375"/>
          </a:xfrm>
          <a:prstGeom prst="rect">
            <a:avLst/>
          </a:prstGeom>
        </p:spPr>
      </p:pic>
      <p:pic>
        <p:nvPicPr>
          <p:cNvPr id="9" name="Picture 8">
            <a:extLst>
              <a:ext uri="{FF2B5EF4-FFF2-40B4-BE49-F238E27FC236}">
                <a16:creationId xmlns:a16="http://schemas.microsoft.com/office/drawing/2014/main" id="{BEA87903-F788-4C5E-903B-7909DFA5AE87}"/>
              </a:ext>
            </a:extLst>
          </p:cNvPr>
          <p:cNvPicPr>
            <a:picLocks noChangeAspect="1"/>
          </p:cNvPicPr>
          <p:nvPr/>
        </p:nvPicPr>
        <p:blipFill>
          <a:blip r:embed="rId4"/>
          <a:stretch>
            <a:fillRect/>
          </a:stretch>
        </p:blipFill>
        <p:spPr>
          <a:xfrm>
            <a:off x="5860683" y="1638177"/>
            <a:ext cx="333375" cy="333375"/>
          </a:xfrm>
          <a:prstGeom prst="rect">
            <a:avLst/>
          </a:prstGeom>
        </p:spPr>
      </p:pic>
      <p:pic>
        <p:nvPicPr>
          <p:cNvPr id="11" name="Picture 10">
            <a:extLst>
              <a:ext uri="{FF2B5EF4-FFF2-40B4-BE49-F238E27FC236}">
                <a16:creationId xmlns:a16="http://schemas.microsoft.com/office/drawing/2014/main" id="{9F73EC74-E912-44C4-8CBA-EAA98E2A26D2}"/>
              </a:ext>
            </a:extLst>
          </p:cNvPr>
          <p:cNvPicPr>
            <a:picLocks noChangeAspect="1"/>
          </p:cNvPicPr>
          <p:nvPr/>
        </p:nvPicPr>
        <p:blipFill>
          <a:blip r:embed="rId4"/>
          <a:stretch>
            <a:fillRect/>
          </a:stretch>
        </p:blipFill>
        <p:spPr>
          <a:xfrm>
            <a:off x="5861526" y="4476893"/>
            <a:ext cx="333375" cy="333375"/>
          </a:xfrm>
          <a:prstGeom prst="rect">
            <a:avLst/>
          </a:prstGeom>
        </p:spPr>
      </p:pic>
    </p:spTree>
    <p:extLst>
      <p:ext uri="{BB962C8B-B14F-4D97-AF65-F5344CB8AC3E}">
        <p14:creationId xmlns:p14="http://schemas.microsoft.com/office/powerpoint/2010/main" val="36866293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6" name="TextBox 5">
            <a:extLst>
              <a:ext uri="{FF2B5EF4-FFF2-40B4-BE49-F238E27FC236}">
                <a16:creationId xmlns:a16="http://schemas.microsoft.com/office/drawing/2014/main" id="{F238ADAD-C8B8-4817-BDDB-356BDDB0FB67}"/>
              </a:ext>
            </a:extLst>
          </p:cNvPr>
          <p:cNvSpPr txBox="1"/>
          <p:nvPr/>
        </p:nvSpPr>
        <p:spPr>
          <a:xfrm>
            <a:off x="493909" y="131868"/>
            <a:ext cx="8469881" cy="400110"/>
          </a:xfrm>
          <a:prstGeom prst="rect">
            <a:avLst/>
          </a:prstGeom>
          <a:noFill/>
        </p:spPr>
        <p:txBody>
          <a:bodyPr wrap="square" rtlCol="0">
            <a:spAutoFit/>
          </a:bodyPr>
          <a:lstStyle/>
          <a:p>
            <a:pPr algn="r"/>
            <a:r>
              <a:rPr lang="en-GB" sz="2000" dirty="0">
                <a:solidFill>
                  <a:schemeClr val="bg1"/>
                </a:solidFill>
              </a:rPr>
              <a:t>Housing &amp; Homelessness </a:t>
            </a:r>
          </a:p>
        </p:txBody>
      </p:sp>
      <p:graphicFrame>
        <p:nvGraphicFramePr>
          <p:cNvPr id="2" name="Table 2">
            <a:extLst>
              <a:ext uri="{FF2B5EF4-FFF2-40B4-BE49-F238E27FC236}">
                <a16:creationId xmlns:a16="http://schemas.microsoft.com/office/drawing/2014/main" id="{496B2AB9-FD1F-466D-A2F0-344CFBF23A12}"/>
              </a:ext>
            </a:extLst>
          </p:cNvPr>
          <p:cNvGraphicFramePr>
            <a:graphicFrameLocks noGrp="1"/>
          </p:cNvGraphicFramePr>
          <p:nvPr>
            <p:extLst>
              <p:ext uri="{D42A27DB-BD31-4B8C-83A1-F6EECF244321}">
                <p14:modId xmlns:p14="http://schemas.microsoft.com/office/powerpoint/2010/main" val="2033880213"/>
              </p:ext>
            </p:extLst>
          </p:nvPr>
        </p:nvGraphicFramePr>
        <p:xfrm>
          <a:off x="493909" y="546148"/>
          <a:ext cx="5880193" cy="3769820"/>
        </p:xfrm>
        <a:graphic>
          <a:graphicData uri="http://schemas.openxmlformats.org/drawingml/2006/table">
            <a:tbl>
              <a:tblPr firstRow="1" bandRow="1">
                <a:tableStyleId>{C98665B7-6574-423E-A4B5-A6C020D860FF}</a:tableStyleId>
              </a:tblPr>
              <a:tblGrid>
                <a:gridCol w="2560996">
                  <a:extLst>
                    <a:ext uri="{9D8B030D-6E8A-4147-A177-3AD203B41FA5}">
                      <a16:colId xmlns:a16="http://schemas.microsoft.com/office/drawing/2014/main" val="2842465553"/>
                    </a:ext>
                  </a:extLst>
                </a:gridCol>
                <a:gridCol w="3319197">
                  <a:extLst>
                    <a:ext uri="{9D8B030D-6E8A-4147-A177-3AD203B41FA5}">
                      <a16:colId xmlns:a16="http://schemas.microsoft.com/office/drawing/2014/main" val="2393140794"/>
                    </a:ext>
                  </a:extLst>
                </a:gridCol>
              </a:tblGrid>
              <a:tr h="276684">
                <a:tc>
                  <a:txBody>
                    <a:bodyPr/>
                    <a:lstStyle/>
                    <a:p>
                      <a:r>
                        <a:rPr lang="en-US" sz="1000" b="1" dirty="0">
                          <a:solidFill>
                            <a:schemeClr val="bg1"/>
                          </a:solidFill>
                        </a:rPr>
                        <a:t>ORGANISATION</a:t>
                      </a:r>
                      <a:endParaRPr lang="en-GB" sz="1000" b="1"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tc>
                  <a:txBody>
                    <a:bodyPr/>
                    <a:lstStyle/>
                    <a:p>
                      <a:r>
                        <a:rPr lang="en-US" sz="1000" b="1" dirty="0">
                          <a:solidFill>
                            <a:schemeClr val="bg1"/>
                          </a:solidFill>
                        </a:rPr>
                        <a:t>CONTACT</a:t>
                      </a:r>
                      <a:endParaRPr lang="en-GB" sz="1000" b="1"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1072852315"/>
                  </a:ext>
                </a:extLst>
              </a:tr>
              <a:tr h="2178887">
                <a:tc>
                  <a:txBody>
                    <a:bodyPr/>
                    <a:lstStyle/>
                    <a:p>
                      <a:pPr algn="l"/>
                      <a:r>
                        <a:rPr lang="en-GB" sz="1000" b="1" i="0" u="none" strike="noStrike" cap="none" dirty="0">
                          <a:solidFill>
                            <a:schemeClr val="bg1"/>
                          </a:solidFill>
                          <a:effectLst/>
                          <a:latin typeface="Arial"/>
                          <a:ea typeface="Arial"/>
                          <a:cs typeface="Arial"/>
                          <a:sym typeface="Arial"/>
                        </a:rPr>
                        <a:t>Rosemount House </a:t>
                      </a:r>
                    </a:p>
                    <a:p>
                      <a:pPr algn="just"/>
                      <a:r>
                        <a:rPr lang="en-GB" sz="1000" b="0" i="0" u="none" strike="noStrike" cap="none" dirty="0">
                          <a:solidFill>
                            <a:schemeClr val="bg1"/>
                          </a:solidFill>
                          <a:effectLst/>
                          <a:latin typeface="Arial"/>
                          <a:ea typeface="Arial"/>
                          <a:cs typeface="Arial"/>
                          <a:sym typeface="Arial"/>
                        </a:rPr>
                        <a:t>Rosemount House provides sheltered and professionally supported accommodation for those seeking continued recovery from alcohol addiction, which may also include secondary drug addiction with associated mental health issues. </a:t>
                      </a:r>
                    </a:p>
                    <a:p>
                      <a:pPr algn="just"/>
                      <a:endParaRPr lang="en-GB" sz="1000" b="0" i="0" u="none" strike="noStrike" cap="none" dirty="0">
                        <a:solidFill>
                          <a:schemeClr val="bg1"/>
                        </a:solidFill>
                        <a:effectLst/>
                        <a:latin typeface="Arial"/>
                        <a:ea typeface="Arial"/>
                        <a:cs typeface="Arial"/>
                        <a:sym typeface="Arial"/>
                      </a:endParaRPr>
                    </a:p>
                    <a:p>
                      <a:pPr algn="just"/>
                      <a:r>
                        <a:rPr lang="en-GB" sz="1000" b="0" i="0" u="none" strike="noStrike" cap="none" dirty="0">
                          <a:solidFill>
                            <a:schemeClr val="bg1"/>
                          </a:solidFill>
                          <a:effectLst/>
                          <a:latin typeface="Arial"/>
                          <a:ea typeface="Arial"/>
                          <a:cs typeface="Arial"/>
                          <a:sym typeface="Arial"/>
                        </a:rPr>
                        <a:t>The purpose is to secure suitable independent accommodation and eventual reintegration within the community. The “restorative” rehabilitation programme is 18 – 24 months. </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r>
                        <a:rPr lang="en-GB" sz="1000" b="0" i="0" u="none" strike="noStrike" cap="none" dirty="0">
                          <a:solidFill>
                            <a:schemeClr val="bg1"/>
                          </a:solidFill>
                          <a:effectLst/>
                          <a:latin typeface="Arial"/>
                          <a:ea typeface="Arial"/>
                          <a:cs typeface="Arial"/>
                          <a:sym typeface="Arial"/>
                        </a:rPr>
                        <a:t>424 Antrim Road, BT15 5GA </a:t>
                      </a:r>
                    </a:p>
                    <a:p>
                      <a:endParaRPr lang="en-GB" sz="1000" b="0" i="0" u="none" strike="noStrike" cap="none" dirty="0">
                        <a:solidFill>
                          <a:schemeClr val="bg1"/>
                        </a:solidFill>
                        <a:effectLst/>
                        <a:latin typeface="Arial"/>
                        <a:ea typeface="Arial"/>
                        <a:cs typeface="Arial"/>
                        <a:sym typeface="Arial"/>
                      </a:endParaRPr>
                    </a:p>
                    <a:p>
                      <a:r>
                        <a:rPr lang="en-GB" sz="1000" b="0" i="0" u="none" strike="noStrike" cap="none" dirty="0">
                          <a:solidFill>
                            <a:schemeClr val="bg1"/>
                          </a:solidFill>
                          <a:effectLst/>
                          <a:latin typeface="Arial"/>
                          <a:ea typeface="Arial"/>
                          <a:cs typeface="Arial"/>
                          <a:sym typeface="Arial"/>
                        </a:rPr>
                        <a:t>02890 779740 </a:t>
                      </a:r>
                    </a:p>
                    <a:p>
                      <a:endParaRPr lang="en-GB" sz="1000" b="0" i="0" u="none" strike="noStrike" cap="none" dirty="0">
                        <a:solidFill>
                          <a:schemeClr val="bg1"/>
                        </a:solidFill>
                        <a:effectLst/>
                        <a:latin typeface="Arial"/>
                        <a:cs typeface="Arial"/>
                        <a:sym typeface="Arial"/>
                      </a:endParaRPr>
                    </a:p>
                    <a:p>
                      <a:pPr algn="l"/>
                      <a:r>
                        <a:rPr lang="en-US" sz="1000" b="1" u="sng" dirty="0">
                          <a:solidFill>
                            <a:srgbClr val="002060"/>
                          </a:solidFill>
                        </a:rPr>
                        <a:t>www.rosemounthouselimited.org</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1117904482"/>
                  </a:ext>
                </a:extLst>
              </a:tr>
              <a:tr h="1314249">
                <a:tc>
                  <a:txBody>
                    <a:bodyPr/>
                    <a:lstStyle/>
                    <a:p>
                      <a:r>
                        <a:rPr lang="en-GB" sz="1000" b="1" i="0" u="none" strike="noStrike" cap="none" dirty="0">
                          <a:solidFill>
                            <a:schemeClr val="bg1"/>
                          </a:solidFill>
                          <a:effectLst/>
                          <a:latin typeface="Arial"/>
                          <a:ea typeface="Arial"/>
                          <a:cs typeface="Arial"/>
                          <a:sym typeface="Arial"/>
                        </a:rPr>
                        <a:t>Flax Foyer </a:t>
                      </a:r>
                    </a:p>
                    <a:p>
                      <a:pPr algn="just"/>
                      <a:r>
                        <a:rPr lang="en-GB" sz="1000" b="0" i="0" u="none" strike="noStrike" cap="none" dirty="0">
                          <a:solidFill>
                            <a:schemeClr val="bg1"/>
                          </a:solidFill>
                          <a:effectLst/>
                          <a:latin typeface="Arial"/>
                          <a:ea typeface="Arial"/>
                          <a:cs typeface="Arial"/>
                          <a:sym typeface="Arial"/>
                        </a:rPr>
                        <a:t>Aim to provide temporary supported accommodation with access to training, education and employment opportunities from which young people are empowered to become socially and economically active citizen</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tc>
                  <a:txBody>
                    <a:bodyPr/>
                    <a:lstStyle/>
                    <a:p>
                      <a:r>
                        <a:rPr lang="en-GB" sz="1000" b="0" i="0" u="none" strike="noStrike" cap="none" dirty="0">
                          <a:solidFill>
                            <a:schemeClr val="bg1"/>
                          </a:solidFill>
                          <a:effectLst/>
                          <a:latin typeface="Arial"/>
                          <a:ea typeface="Arial"/>
                          <a:cs typeface="Arial"/>
                          <a:sym typeface="Arial"/>
                        </a:rPr>
                        <a:t>16 Flax Street, BT14 7EJ </a:t>
                      </a:r>
                    </a:p>
                    <a:p>
                      <a:endParaRPr lang="en-GB" sz="1000" b="0" i="0" u="none" strike="noStrike" cap="none" dirty="0">
                        <a:solidFill>
                          <a:schemeClr val="bg1"/>
                        </a:solidFill>
                        <a:effectLst/>
                        <a:latin typeface="Arial"/>
                        <a:ea typeface="Arial"/>
                        <a:cs typeface="Arial"/>
                        <a:sym typeface="Arial"/>
                      </a:endParaRPr>
                    </a:p>
                    <a:p>
                      <a:r>
                        <a:rPr lang="en-GB" sz="1000" b="0" i="0" u="none" strike="noStrike" cap="none" dirty="0">
                          <a:solidFill>
                            <a:schemeClr val="bg1"/>
                          </a:solidFill>
                          <a:effectLst/>
                          <a:latin typeface="Arial"/>
                          <a:ea typeface="Arial"/>
                          <a:cs typeface="Arial"/>
                          <a:sym typeface="Arial"/>
                        </a:rPr>
                        <a:t>02890 593301 </a:t>
                      </a:r>
                    </a:p>
                    <a:p>
                      <a:endParaRPr lang="en-GB" sz="1000" b="0" i="0" u="none" strike="noStrike" cap="none" dirty="0">
                        <a:solidFill>
                          <a:schemeClr val="bg1"/>
                        </a:solidFill>
                        <a:effectLst/>
                        <a:latin typeface="Arial"/>
                        <a:cs typeface="Arial"/>
                        <a:sym typeface="Arial"/>
                      </a:endParaRPr>
                    </a:p>
                    <a:p>
                      <a:r>
                        <a:rPr lang="en-GB" sz="1000" b="1" u="sng" dirty="0">
                          <a:solidFill>
                            <a:srgbClr val="002060"/>
                          </a:solidFill>
                        </a:rPr>
                        <a:t>www.nb-housing.org</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2176183500"/>
                  </a:ext>
                </a:extLst>
              </a:tr>
            </a:tbl>
          </a:graphicData>
        </a:graphic>
      </p:graphicFrame>
      <p:pic>
        <p:nvPicPr>
          <p:cNvPr id="8" name="Picture 7">
            <a:extLst>
              <a:ext uri="{FF2B5EF4-FFF2-40B4-BE49-F238E27FC236}">
                <a16:creationId xmlns:a16="http://schemas.microsoft.com/office/drawing/2014/main" id="{EE4095EB-14C5-421F-A42C-FCF7357CBAB6}"/>
              </a:ext>
            </a:extLst>
          </p:cNvPr>
          <p:cNvPicPr>
            <a:picLocks noChangeAspect="1"/>
          </p:cNvPicPr>
          <p:nvPr/>
        </p:nvPicPr>
        <p:blipFill>
          <a:blip r:embed="rId3"/>
          <a:stretch>
            <a:fillRect/>
          </a:stretch>
        </p:blipFill>
        <p:spPr>
          <a:xfrm>
            <a:off x="5860686" y="3123356"/>
            <a:ext cx="333375" cy="333375"/>
          </a:xfrm>
          <a:prstGeom prst="rect">
            <a:avLst/>
          </a:prstGeom>
        </p:spPr>
      </p:pic>
      <p:pic>
        <p:nvPicPr>
          <p:cNvPr id="9" name="Picture 8">
            <a:extLst>
              <a:ext uri="{FF2B5EF4-FFF2-40B4-BE49-F238E27FC236}">
                <a16:creationId xmlns:a16="http://schemas.microsoft.com/office/drawing/2014/main" id="{692C5B0A-2229-44BF-B4C5-E749E39FE1CD}"/>
              </a:ext>
            </a:extLst>
          </p:cNvPr>
          <p:cNvPicPr>
            <a:picLocks noChangeAspect="1"/>
          </p:cNvPicPr>
          <p:nvPr/>
        </p:nvPicPr>
        <p:blipFill>
          <a:blip r:embed="rId4"/>
          <a:stretch>
            <a:fillRect/>
          </a:stretch>
        </p:blipFill>
        <p:spPr>
          <a:xfrm>
            <a:off x="5860686" y="3629238"/>
            <a:ext cx="333375" cy="333375"/>
          </a:xfrm>
          <a:prstGeom prst="rect">
            <a:avLst/>
          </a:prstGeom>
        </p:spPr>
      </p:pic>
    </p:spTree>
    <p:extLst>
      <p:ext uri="{BB962C8B-B14F-4D97-AF65-F5344CB8AC3E}">
        <p14:creationId xmlns:p14="http://schemas.microsoft.com/office/powerpoint/2010/main" val="2642667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6" name="TextBox 5">
            <a:extLst>
              <a:ext uri="{FF2B5EF4-FFF2-40B4-BE49-F238E27FC236}">
                <a16:creationId xmlns:a16="http://schemas.microsoft.com/office/drawing/2014/main" id="{F238ADAD-C8B8-4817-BDDB-356BDDB0FB67}"/>
              </a:ext>
            </a:extLst>
          </p:cNvPr>
          <p:cNvSpPr txBox="1"/>
          <p:nvPr/>
        </p:nvSpPr>
        <p:spPr>
          <a:xfrm>
            <a:off x="493909" y="131868"/>
            <a:ext cx="8469881" cy="400110"/>
          </a:xfrm>
          <a:prstGeom prst="rect">
            <a:avLst/>
          </a:prstGeom>
          <a:noFill/>
        </p:spPr>
        <p:txBody>
          <a:bodyPr wrap="square" rtlCol="0">
            <a:spAutoFit/>
          </a:bodyPr>
          <a:lstStyle/>
          <a:p>
            <a:pPr algn="r"/>
            <a:r>
              <a:rPr lang="en-US" sz="2000" dirty="0">
                <a:solidFill>
                  <a:schemeClr val="bg1"/>
                </a:solidFill>
              </a:rPr>
              <a:t>Employability &amp; Training</a:t>
            </a:r>
            <a:endParaRPr lang="en-GB" sz="2000" dirty="0">
              <a:solidFill>
                <a:schemeClr val="bg1"/>
              </a:solidFill>
            </a:endParaRPr>
          </a:p>
        </p:txBody>
      </p:sp>
      <p:sp>
        <p:nvSpPr>
          <p:cNvPr id="7" name="TextBox 6">
            <a:extLst>
              <a:ext uri="{FF2B5EF4-FFF2-40B4-BE49-F238E27FC236}">
                <a16:creationId xmlns:a16="http://schemas.microsoft.com/office/drawing/2014/main" id="{97BD0D3A-2F4E-4624-8F66-1DC23E17930B}"/>
              </a:ext>
            </a:extLst>
          </p:cNvPr>
          <p:cNvSpPr txBox="1"/>
          <p:nvPr/>
        </p:nvSpPr>
        <p:spPr>
          <a:xfrm>
            <a:off x="226931" y="1081261"/>
            <a:ext cx="3972412" cy="3295454"/>
          </a:xfrm>
          <a:prstGeom prst="rect">
            <a:avLst/>
          </a:prstGeom>
          <a:noFill/>
        </p:spPr>
        <p:txBody>
          <a:bodyPr wrap="square" rtlCol="0">
            <a:spAutoFit/>
          </a:bodyPr>
          <a:lstStyle/>
          <a:p>
            <a:pPr algn="just">
              <a:lnSpc>
                <a:spcPct val="150000"/>
              </a:lnSpc>
            </a:pPr>
            <a:r>
              <a:rPr lang="en-US" sz="1000" dirty="0" err="1">
                <a:solidFill>
                  <a:schemeClr val="bg1"/>
                </a:solidFill>
              </a:rPr>
              <a:t>HeadStart</a:t>
            </a:r>
            <a:r>
              <a:rPr lang="en-US" sz="1000" dirty="0">
                <a:solidFill>
                  <a:schemeClr val="bg1"/>
                </a:solidFill>
              </a:rPr>
              <a:t> is our new Skills for Life and Work </a:t>
            </a:r>
            <a:r>
              <a:rPr lang="en-US" sz="1000" dirty="0" err="1">
                <a:solidFill>
                  <a:schemeClr val="bg1"/>
                </a:solidFill>
              </a:rPr>
              <a:t>programme</a:t>
            </a:r>
            <a:r>
              <a:rPr lang="en-US" sz="1000" dirty="0">
                <a:solidFill>
                  <a:schemeClr val="bg1"/>
                </a:solidFill>
              </a:rPr>
              <a:t> available from September 2021. The </a:t>
            </a:r>
            <a:r>
              <a:rPr lang="en-US" sz="1000" dirty="0" err="1">
                <a:solidFill>
                  <a:schemeClr val="bg1"/>
                </a:solidFill>
              </a:rPr>
              <a:t>programme</a:t>
            </a:r>
            <a:r>
              <a:rPr lang="en-US" sz="1000" dirty="0">
                <a:solidFill>
                  <a:schemeClr val="bg1"/>
                </a:solidFill>
              </a:rPr>
              <a:t> is designed for young people aged 16 - 17, with extended age eligibility for young people with a disability up to age 22 and up to age 24 for those from an in-care background. Running for a maximum of 104 weeks </a:t>
            </a:r>
            <a:r>
              <a:rPr lang="en-US" sz="1000" dirty="0" err="1">
                <a:solidFill>
                  <a:schemeClr val="bg1"/>
                </a:solidFill>
              </a:rPr>
              <a:t>HeadStart</a:t>
            </a:r>
            <a:r>
              <a:rPr lang="en-US" sz="1000" dirty="0">
                <a:solidFill>
                  <a:schemeClr val="bg1"/>
                </a:solidFill>
              </a:rPr>
              <a:t> has 2 primary employability strands: Youth Work and Customer Service, or if you are not sure we can also offer a range of options through our broad based strand.</a:t>
            </a:r>
          </a:p>
          <a:p>
            <a:pPr algn="just">
              <a:lnSpc>
                <a:spcPct val="150000"/>
              </a:lnSpc>
            </a:pPr>
            <a:endParaRPr lang="en-US" sz="1000" dirty="0">
              <a:solidFill>
                <a:schemeClr val="bg1"/>
              </a:solidFill>
            </a:endParaRPr>
          </a:p>
          <a:p>
            <a:pPr algn="just">
              <a:lnSpc>
                <a:spcPct val="150000"/>
              </a:lnSpc>
            </a:pPr>
            <a:r>
              <a:rPr lang="en-US" sz="1000" dirty="0">
                <a:solidFill>
                  <a:schemeClr val="bg1"/>
                </a:solidFill>
              </a:rPr>
              <a:t>This exciting new </a:t>
            </a:r>
            <a:r>
              <a:rPr lang="en-US" sz="1000" dirty="0" err="1">
                <a:solidFill>
                  <a:schemeClr val="bg1"/>
                </a:solidFill>
              </a:rPr>
              <a:t>programme</a:t>
            </a:r>
            <a:r>
              <a:rPr lang="en-US" sz="1000" dirty="0">
                <a:solidFill>
                  <a:schemeClr val="bg1"/>
                </a:solidFill>
              </a:rPr>
              <a:t> includes not only qualifications in Youth Work, Customer Service, Employability and Personal Success &amp; wellbeing but you can also gain up to a Level 2 Essential Skills in </a:t>
            </a:r>
            <a:r>
              <a:rPr lang="en-US" sz="1000" dirty="0" err="1">
                <a:solidFill>
                  <a:schemeClr val="bg1"/>
                </a:solidFill>
              </a:rPr>
              <a:t>Maths</a:t>
            </a:r>
            <a:r>
              <a:rPr lang="en-US" sz="1000" dirty="0">
                <a:solidFill>
                  <a:schemeClr val="bg1"/>
                </a:solidFill>
              </a:rPr>
              <a:t>, English and ICT. </a:t>
            </a:r>
          </a:p>
          <a:p>
            <a:pPr algn="just">
              <a:lnSpc>
                <a:spcPct val="150000"/>
              </a:lnSpc>
            </a:pPr>
            <a:endParaRPr lang="en-US" sz="1000" dirty="0">
              <a:solidFill>
                <a:schemeClr val="bg1"/>
              </a:solidFill>
            </a:endParaRPr>
          </a:p>
        </p:txBody>
      </p:sp>
      <p:pic>
        <p:nvPicPr>
          <p:cNvPr id="4" name="Picture 3">
            <a:extLst>
              <a:ext uri="{FF2B5EF4-FFF2-40B4-BE49-F238E27FC236}">
                <a16:creationId xmlns:a16="http://schemas.microsoft.com/office/drawing/2014/main" id="{A90E54B3-C9B5-4A82-B2C4-8A77E590D871}"/>
              </a:ext>
            </a:extLst>
          </p:cNvPr>
          <p:cNvPicPr>
            <a:picLocks noChangeAspect="1"/>
          </p:cNvPicPr>
          <p:nvPr/>
        </p:nvPicPr>
        <p:blipFill>
          <a:blip r:embed="rId3" cstate="print"/>
          <a:stretch>
            <a:fillRect/>
          </a:stretch>
        </p:blipFill>
        <p:spPr>
          <a:xfrm>
            <a:off x="1051472" y="253628"/>
            <a:ext cx="1640789" cy="753575"/>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1216BB71-46EF-4C64-9527-8DB1F8DDFFB5}"/>
              </a:ext>
            </a:extLst>
          </p:cNvPr>
          <p:cNvSpPr txBox="1"/>
          <p:nvPr/>
        </p:nvSpPr>
        <p:spPr>
          <a:xfrm>
            <a:off x="4544189" y="1081261"/>
            <a:ext cx="3972412" cy="4218784"/>
          </a:xfrm>
          <a:prstGeom prst="rect">
            <a:avLst/>
          </a:prstGeom>
          <a:noFill/>
        </p:spPr>
        <p:txBody>
          <a:bodyPr wrap="square" lIns="91440" tIns="45720" rIns="91440" bIns="45720" rtlCol="0" anchor="t">
            <a:spAutoFit/>
          </a:bodyPr>
          <a:lstStyle/>
          <a:p>
            <a:pPr algn="just">
              <a:lnSpc>
                <a:spcPct val="150000"/>
              </a:lnSpc>
            </a:pPr>
            <a:r>
              <a:rPr lang="en-US" sz="1000" dirty="0" err="1">
                <a:solidFill>
                  <a:schemeClr val="bg1"/>
                </a:solidFill>
              </a:rPr>
              <a:t>HeadStart</a:t>
            </a:r>
            <a:r>
              <a:rPr lang="en-US" sz="1000" dirty="0">
                <a:solidFill>
                  <a:schemeClr val="bg1"/>
                </a:solidFill>
              </a:rPr>
              <a:t> also gives you the opportunity to get practical work experience while being supported by the staff team helping you build your skills and experience for the future. Get in touch with a member of staff today or give us a call for more information.</a:t>
            </a:r>
          </a:p>
          <a:p>
            <a:pPr algn="just">
              <a:lnSpc>
                <a:spcPct val="150000"/>
              </a:lnSpc>
            </a:pPr>
            <a:endParaRPr lang="en-US" sz="1000" dirty="0">
              <a:solidFill>
                <a:schemeClr val="bg1"/>
              </a:solidFill>
            </a:endParaRPr>
          </a:p>
          <a:p>
            <a:pPr algn="just">
              <a:lnSpc>
                <a:spcPct val="150000"/>
              </a:lnSpc>
            </a:pPr>
            <a:r>
              <a:rPr lang="en-US" sz="1000" dirty="0">
                <a:solidFill>
                  <a:schemeClr val="bg1"/>
                </a:solidFill>
              </a:rPr>
              <a:t>Benefits include:</a:t>
            </a:r>
          </a:p>
          <a:p>
            <a:pPr algn="just">
              <a:lnSpc>
                <a:spcPct val="150000"/>
              </a:lnSpc>
            </a:pPr>
            <a:r>
              <a:rPr lang="en-US" sz="1000" dirty="0">
                <a:solidFill>
                  <a:schemeClr val="bg1"/>
                </a:solidFill>
              </a:rPr>
              <a:t>£40 a week EMA</a:t>
            </a:r>
          </a:p>
          <a:p>
            <a:pPr algn="just">
              <a:lnSpc>
                <a:spcPct val="150000"/>
              </a:lnSpc>
            </a:pPr>
            <a:r>
              <a:rPr lang="en-US" sz="1000" dirty="0">
                <a:solidFill>
                  <a:schemeClr val="bg1"/>
                </a:solidFill>
              </a:rPr>
              <a:t>Paid bonuses £40 every 13 weeks</a:t>
            </a:r>
          </a:p>
          <a:p>
            <a:pPr algn="just">
              <a:lnSpc>
                <a:spcPct val="150000"/>
              </a:lnSpc>
            </a:pPr>
            <a:r>
              <a:rPr lang="en-US" sz="1000" dirty="0">
                <a:solidFill>
                  <a:schemeClr val="bg1"/>
                </a:solidFill>
              </a:rPr>
              <a:t>Free travel card</a:t>
            </a:r>
          </a:p>
          <a:p>
            <a:pPr algn="just">
              <a:lnSpc>
                <a:spcPct val="150000"/>
              </a:lnSpc>
            </a:pPr>
            <a:r>
              <a:rPr lang="en-US" sz="1000" dirty="0">
                <a:solidFill>
                  <a:schemeClr val="bg1"/>
                </a:solidFill>
              </a:rPr>
              <a:t>Free childcare</a:t>
            </a:r>
            <a:endParaRPr lang="en-GB" sz="1000" dirty="0">
              <a:solidFill>
                <a:schemeClr val="bg1"/>
              </a:solidFill>
            </a:endParaRPr>
          </a:p>
          <a:p>
            <a:pPr algn="just">
              <a:lnSpc>
                <a:spcPct val="150000"/>
              </a:lnSpc>
            </a:pPr>
            <a:endParaRPr lang="en-GB" sz="1000" dirty="0">
              <a:solidFill>
                <a:schemeClr val="bg1"/>
              </a:solidFill>
            </a:endParaRPr>
          </a:p>
          <a:p>
            <a:pPr algn="just">
              <a:lnSpc>
                <a:spcPct val="150000"/>
              </a:lnSpc>
            </a:pPr>
            <a:r>
              <a:rPr lang="en-GB" sz="1000" dirty="0">
                <a:solidFill>
                  <a:schemeClr val="bg1"/>
                </a:solidFill>
              </a:rPr>
              <a:t>Contact details:</a:t>
            </a:r>
          </a:p>
          <a:p>
            <a:pPr algn="just">
              <a:lnSpc>
                <a:spcPct val="150000"/>
              </a:lnSpc>
            </a:pPr>
            <a:r>
              <a:rPr lang="en-GB" sz="1000" dirty="0">
                <a:solidFill>
                  <a:schemeClr val="bg1"/>
                </a:solidFill>
              </a:rPr>
              <a:t>Springboard Opportunities Ltd.</a:t>
            </a:r>
          </a:p>
          <a:p>
            <a:pPr algn="just">
              <a:lnSpc>
                <a:spcPct val="150000"/>
              </a:lnSpc>
            </a:pPr>
            <a:r>
              <a:rPr lang="en-GB" sz="1000" dirty="0">
                <a:solidFill>
                  <a:schemeClr val="bg1"/>
                </a:solidFill>
              </a:rPr>
              <a:t>112-114 Donegal Street, Belfast, BT1 2GX</a:t>
            </a:r>
          </a:p>
          <a:p>
            <a:pPr algn="just">
              <a:lnSpc>
                <a:spcPct val="150000"/>
              </a:lnSpc>
            </a:pPr>
            <a:r>
              <a:rPr lang="en-GB" sz="1000" dirty="0">
                <a:solidFill>
                  <a:schemeClr val="bg1"/>
                </a:solidFill>
              </a:rPr>
              <a:t>02890 315111</a:t>
            </a:r>
          </a:p>
          <a:p>
            <a:pPr algn="just">
              <a:lnSpc>
                <a:spcPct val="150000"/>
              </a:lnSpc>
            </a:pPr>
            <a:r>
              <a:rPr lang="en-GB" sz="1000" b="1" u="sng" dirty="0">
                <a:solidFill>
                  <a:srgbClr val="002060"/>
                </a:solidFill>
              </a:rPr>
              <a:t>www.springboard-opps.org</a:t>
            </a:r>
          </a:p>
          <a:p>
            <a:pPr algn="just">
              <a:lnSpc>
                <a:spcPct val="150000"/>
              </a:lnSpc>
            </a:pPr>
            <a:endParaRPr lang="en-GB" sz="1000" dirty="0">
              <a:solidFill>
                <a:schemeClr val="bg1"/>
              </a:solidFill>
            </a:endParaRPr>
          </a:p>
          <a:p>
            <a:pPr algn="just">
              <a:lnSpc>
                <a:spcPct val="150000"/>
              </a:lnSpc>
            </a:pPr>
            <a:endParaRPr lang="en-GB" sz="1000" dirty="0">
              <a:solidFill>
                <a:schemeClr val="bg1"/>
              </a:solidFill>
            </a:endParaRPr>
          </a:p>
        </p:txBody>
      </p:sp>
      <p:pic>
        <p:nvPicPr>
          <p:cNvPr id="3" name="Picture 2">
            <a:extLst>
              <a:ext uri="{FF2B5EF4-FFF2-40B4-BE49-F238E27FC236}">
                <a16:creationId xmlns:a16="http://schemas.microsoft.com/office/drawing/2014/main" id="{F0DB2CA8-6FF0-454A-9F41-FB2F9167B540}"/>
              </a:ext>
            </a:extLst>
          </p:cNvPr>
          <p:cNvPicPr>
            <a:picLocks noChangeAspect="1"/>
          </p:cNvPicPr>
          <p:nvPr/>
        </p:nvPicPr>
        <p:blipFill>
          <a:blip r:embed="rId4"/>
          <a:stretch>
            <a:fillRect/>
          </a:stretch>
        </p:blipFill>
        <p:spPr>
          <a:xfrm>
            <a:off x="6709283" y="4500304"/>
            <a:ext cx="333375" cy="333375"/>
          </a:xfrm>
          <a:prstGeom prst="rect">
            <a:avLst/>
          </a:prstGeom>
        </p:spPr>
      </p:pic>
      <p:pic>
        <p:nvPicPr>
          <p:cNvPr id="11" name="Picture 10">
            <a:extLst>
              <a:ext uri="{FF2B5EF4-FFF2-40B4-BE49-F238E27FC236}">
                <a16:creationId xmlns:a16="http://schemas.microsoft.com/office/drawing/2014/main" id="{CE7CF27B-0063-443F-97ED-2FD3BE9497C7}"/>
              </a:ext>
            </a:extLst>
          </p:cNvPr>
          <p:cNvPicPr>
            <a:picLocks noChangeAspect="1"/>
          </p:cNvPicPr>
          <p:nvPr/>
        </p:nvPicPr>
        <p:blipFill>
          <a:blip r:embed="rId5"/>
          <a:stretch>
            <a:fillRect/>
          </a:stretch>
        </p:blipFill>
        <p:spPr>
          <a:xfrm>
            <a:off x="7187856" y="4500303"/>
            <a:ext cx="333375" cy="333375"/>
          </a:xfrm>
          <a:prstGeom prst="rect">
            <a:avLst/>
          </a:prstGeom>
        </p:spPr>
      </p:pic>
      <p:pic>
        <p:nvPicPr>
          <p:cNvPr id="13" name="Picture 12">
            <a:extLst>
              <a:ext uri="{FF2B5EF4-FFF2-40B4-BE49-F238E27FC236}">
                <a16:creationId xmlns:a16="http://schemas.microsoft.com/office/drawing/2014/main" id="{3389068B-F1D7-4C9D-86FB-E6E73780F34B}"/>
              </a:ext>
            </a:extLst>
          </p:cNvPr>
          <p:cNvPicPr>
            <a:picLocks noChangeAspect="1"/>
          </p:cNvPicPr>
          <p:nvPr/>
        </p:nvPicPr>
        <p:blipFill>
          <a:blip r:embed="rId6"/>
          <a:stretch>
            <a:fillRect/>
          </a:stretch>
        </p:blipFill>
        <p:spPr>
          <a:xfrm>
            <a:off x="7699389" y="4500303"/>
            <a:ext cx="333375" cy="333375"/>
          </a:xfrm>
          <a:prstGeom prst="rect">
            <a:avLst/>
          </a:prstGeom>
        </p:spPr>
      </p:pic>
    </p:spTree>
    <p:extLst>
      <p:ext uri="{BB962C8B-B14F-4D97-AF65-F5344CB8AC3E}">
        <p14:creationId xmlns:p14="http://schemas.microsoft.com/office/powerpoint/2010/main" val="41584476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6" name="TextBox 5">
            <a:extLst>
              <a:ext uri="{FF2B5EF4-FFF2-40B4-BE49-F238E27FC236}">
                <a16:creationId xmlns:a16="http://schemas.microsoft.com/office/drawing/2014/main" id="{F238ADAD-C8B8-4817-BDDB-356BDDB0FB67}"/>
              </a:ext>
            </a:extLst>
          </p:cNvPr>
          <p:cNvSpPr txBox="1"/>
          <p:nvPr/>
        </p:nvSpPr>
        <p:spPr>
          <a:xfrm>
            <a:off x="493909" y="131868"/>
            <a:ext cx="8469881" cy="400110"/>
          </a:xfrm>
          <a:prstGeom prst="rect">
            <a:avLst/>
          </a:prstGeom>
          <a:noFill/>
        </p:spPr>
        <p:txBody>
          <a:bodyPr wrap="square" rtlCol="0">
            <a:spAutoFit/>
          </a:bodyPr>
          <a:lstStyle/>
          <a:p>
            <a:pPr algn="r"/>
            <a:r>
              <a:rPr lang="en-US" sz="2000" dirty="0">
                <a:solidFill>
                  <a:schemeClr val="bg1"/>
                </a:solidFill>
              </a:rPr>
              <a:t>Housing &amp; Homelessness </a:t>
            </a:r>
            <a:endParaRPr lang="en-GB" sz="2000" dirty="0">
              <a:solidFill>
                <a:schemeClr val="bg1"/>
              </a:solidFill>
            </a:endParaRPr>
          </a:p>
        </p:txBody>
      </p:sp>
      <p:graphicFrame>
        <p:nvGraphicFramePr>
          <p:cNvPr id="2" name="Table 2">
            <a:extLst>
              <a:ext uri="{FF2B5EF4-FFF2-40B4-BE49-F238E27FC236}">
                <a16:creationId xmlns:a16="http://schemas.microsoft.com/office/drawing/2014/main" id="{496B2AB9-FD1F-466D-A2F0-344CFBF23A12}"/>
              </a:ext>
            </a:extLst>
          </p:cNvPr>
          <p:cNvGraphicFramePr>
            <a:graphicFrameLocks noGrp="1"/>
          </p:cNvGraphicFramePr>
          <p:nvPr>
            <p:extLst>
              <p:ext uri="{D42A27DB-BD31-4B8C-83A1-F6EECF244321}">
                <p14:modId xmlns:p14="http://schemas.microsoft.com/office/powerpoint/2010/main" val="1079237671"/>
              </p:ext>
            </p:extLst>
          </p:nvPr>
        </p:nvGraphicFramePr>
        <p:xfrm>
          <a:off x="493909" y="546147"/>
          <a:ext cx="5880193" cy="4203346"/>
        </p:xfrm>
        <a:graphic>
          <a:graphicData uri="http://schemas.openxmlformats.org/drawingml/2006/table">
            <a:tbl>
              <a:tblPr firstRow="1" bandRow="1">
                <a:tableStyleId>{C98665B7-6574-423E-A4B5-A6C020D860FF}</a:tableStyleId>
              </a:tblPr>
              <a:tblGrid>
                <a:gridCol w="2560996">
                  <a:extLst>
                    <a:ext uri="{9D8B030D-6E8A-4147-A177-3AD203B41FA5}">
                      <a16:colId xmlns:a16="http://schemas.microsoft.com/office/drawing/2014/main" val="2842465553"/>
                    </a:ext>
                  </a:extLst>
                </a:gridCol>
                <a:gridCol w="3319197">
                  <a:extLst>
                    <a:ext uri="{9D8B030D-6E8A-4147-A177-3AD203B41FA5}">
                      <a16:colId xmlns:a16="http://schemas.microsoft.com/office/drawing/2014/main" val="2393140794"/>
                    </a:ext>
                  </a:extLst>
                </a:gridCol>
              </a:tblGrid>
              <a:tr h="319762">
                <a:tc>
                  <a:txBody>
                    <a:bodyPr/>
                    <a:lstStyle/>
                    <a:p>
                      <a:r>
                        <a:rPr lang="en-US" sz="1000" b="1" dirty="0">
                          <a:solidFill>
                            <a:schemeClr val="bg1"/>
                          </a:solidFill>
                        </a:rPr>
                        <a:t>ORGANISATION</a:t>
                      </a:r>
                      <a:endParaRPr lang="en-GB" sz="1000" b="1"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tc>
                  <a:txBody>
                    <a:bodyPr/>
                    <a:lstStyle/>
                    <a:p>
                      <a:r>
                        <a:rPr lang="en-US" sz="1000" b="1" dirty="0">
                          <a:solidFill>
                            <a:schemeClr val="bg1"/>
                          </a:solidFill>
                        </a:rPr>
                        <a:t>CONTACT</a:t>
                      </a:r>
                      <a:endParaRPr lang="en-GB" sz="1000" b="1"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1072852315"/>
                  </a:ext>
                </a:extLst>
              </a:tr>
              <a:tr h="957504">
                <a:tc>
                  <a:txBody>
                    <a:bodyPr/>
                    <a:lstStyle/>
                    <a:p>
                      <a:r>
                        <a:rPr lang="en-GB" sz="1000" b="1" i="0" u="none" strike="noStrike" cap="none" dirty="0">
                          <a:solidFill>
                            <a:schemeClr val="bg1"/>
                          </a:solidFill>
                          <a:effectLst/>
                          <a:latin typeface="Arial"/>
                          <a:ea typeface="Arial"/>
                          <a:cs typeface="Arial"/>
                          <a:sym typeface="Arial"/>
                        </a:rPr>
                        <a:t>Centenary House (Salvation Army) </a:t>
                      </a:r>
                    </a:p>
                    <a:p>
                      <a:r>
                        <a:rPr lang="en-GB" sz="1000" b="0" i="0" u="none" strike="noStrike" cap="none" dirty="0">
                          <a:solidFill>
                            <a:schemeClr val="bg1"/>
                          </a:solidFill>
                          <a:effectLst/>
                          <a:latin typeface="Arial"/>
                          <a:ea typeface="Arial"/>
                          <a:cs typeface="Arial"/>
                          <a:sym typeface="Arial"/>
                        </a:rPr>
                        <a:t>Emergency City Centre night shelter/accommodation, Male only 18+ </a:t>
                      </a:r>
                    </a:p>
                    <a:p>
                      <a:pPr algn="just"/>
                      <a:endParaRPr lang="en-GB" sz="1000" b="0"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r>
                        <a:rPr lang="en-GB" sz="1000" b="0" i="0" u="none" strike="noStrike" cap="none" dirty="0">
                          <a:solidFill>
                            <a:schemeClr val="bg1"/>
                          </a:solidFill>
                          <a:effectLst/>
                          <a:latin typeface="Arial"/>
                          <a:ea typeface="Arial"/>
                          <a:cs typeface="Arial"/>
                          <a:sym typeface="Arial"/>
                        </a:rPr>
                        <a:t>2 Victoria Street Belfast, BT1 3GE </a:t>
                      </a:r>
                    </a:p>
                    <a:p>
                      <a:endParaRPr lang="en-GB" sz="1000" b="0" i="0" u="none" strike="noStrike" cap="none" dirty="0">
                        <a:solidFill>
                          <a:schemeClr val="bg1"/>
                        </a:solidFill>
                        <a:effectLst/>
                        <a:latin typeface="Arial"/>
                        <a:ea typeface="Arial"/>
                        <a:cs typeface="Arial"/>
                        <a:sym typeface="Arial"/>
                      </a:endParaRPr>
                    </a:p>
                    <a:p>
                      <a:r>
                        <a:rPr lang="en-GB" sz="1000" b="0" i="0" u="none" strike="noStrike" cap="none" dirty="0">
                          <a:solidFill>
                            <a:schemeClr val="bg1"/>
                          </a:solidFill>
                          <a:effectLst/>
                          <a:latin typeface="Arial"/>
                          <a:ea typeface="Arial"/>
                          <a:cs typeface="Arial"/>
                          <a:sym typeface="Arial"/>
                        </a:rPr>
                        <a:t>02890 320320</a:t>
                      </a:r>
                    </a:p>
                    <a:p>
                      <a:endParaRPr lang="en-GB" sz="1000" b="0" i="0" u="none" strike="noStrike" cap="none" dirty="0">
                        <a:solidFill>
                          <a:schemeClr val="bg1"/>
                        </a:solidFill>
                        <a:effectLst/>
                        <a:latin typeface="Arial"/>
                        <a:cs typeface="Arial"/>
                        <a:sym typeface="Arial"/>
                      </a:endParaRPr>
                    </a:p>
                    <a:p>
                      <a:r>
                        <a:rPr lang="en-GB" sz="1000" b="1" u="sng" dirty="0">
                          <a:solidFill>
                            <a:srgbClr val="002060"/>
                          </a:solidFill>
                        </a:rPr>
                        <a:t>www.salvationarmy.org.uk</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1117904482"/>
                  </a:ext>
                </a:extLst>
              </a:tr>
              <a:tr h="1040537">
                <a:tc>
                  <a:txBody>
                    <a:bodyPr/>
                    <a:lstStyle/>
                    <a:p>
                      <a:pPr algn="just"/>
                      <a:r>
                        <a:rPr lang="en-GB" sz="1000" b="1" i="0" u="none" strike="noStrike" cap="none" dirty="0">
                          <a:solidFill>
                            <a:schemeClr val="bg1"/>
                          </a:solidFill>
                          <a:effectLst/>
                          <a:latin typeface="Arial"/>
                          <a:ea typeface="Arial"/>
                          <a:cs typeface="Arial"/>
                          <a:sym typeface="Arial"/>
                        </a:rPr>
                        <a:t>MACS Supporting Children and Young People</a:t>
                      </a:r>
                    </a:p>
                    <a:p>
                      <a:pPr algn="just"/>
                      <a:r>
                        <a:rPr lang="en-GB" sz="1000" b="0" i="0" u="none" strike="noStrike" cap="none" dirty="0">
                          <a:solidFill>
                            <a:schemeClr val="bg1"/>
                          </a:solidFill>
                          <a:effectLst/>
                          <a:latin typeface="Arial"/>
                          <a:ea typeface="Arial"/>
                          <a:cs typeface="Arial"/>
                          <a:sym typeface="Arial"/>
                        </a:rPr>
                        <a:t>Provide a range of support services for children and young people aged 6-25 years who haven’t had a fair deal. They may be experiencing a range of issues including: homelessness or at risk of homelessness, substance abuse, mental health difficulties, anti-social behaviour, leaving care, self-harm and/or suicidal thoughts, marginalised and at risk. </a:t>
                      </a:r>
                      <a:endParaRPr lang="en-GB" sz="1000" b="0"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000" b="0" i="0" u="none" strike="noStrike" cap="none" dirty="0">
                          <a:solidFill>
                            <a:schemeClr val="bg1"/>
                          </a:solidFill>
                          <a:effectLst/>
                          <a:latin typeface="Arial"/>
                          <a:ea typeface="Arial"/>
                          <a:cs typeface="Arial"/>
                          <a:sym typeface="Arial"/>
                        </a:rPr>
                        <a:t>303 Ormeau Road, BT7 3GG</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GB" sz="1000" b="0" i="0" u="none" strike="noStrike" cap="none" dirty="0">
                        <a:solidFill>
                          <a:schemeClr val="bg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000" b="0" i="0" u="none" strike="noStrike" cap="none" dirty="0">
                          <a:solidFill>
                            <a:schemeClr val="bg1"/>
                          </a:solidFill>
                          <a:effectLst/>
                          <a:latin typeface="Arial"/>
                          <a:ea typeface="Arial"/>
                          <a:cs typeface="Arial"/>
                          <a:sym typeface="Arial"/>
                        </a:rPr>
                        <a:t>02890 31363</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GB" sz="1000" b="0" i="0" u="none" strike="noStrike" cap="none" dirty="0">
                        <a:solidFill>
                          <a:schemeClr val="bg1"/>
                        </a:solidFill>
                        <a:effectLs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000" b="1" u="sng" dirty="0">
                          <a:solidFill>
                            <a:srgbClr val="002060"/>
                          </a:solidFill>
                        </a:rPr>
                        <a:t>www.macsni.org</a:t>
                      </a:r>
                    </a:p>
                    <a:p>
                      <a:endParaRPr lang="en-GB" sz="1000"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2176183500"/>
                  </a:ext>
                </a:extLst>
              </a:tr>
              <a:tr h="1040537">
                <a:tc>
                  <a:txBody>
                    <a:bodyPr/>
                    <a:lstStyle/>
                    <a:p>
                      <a:pPr algn="just"/>
                      <a:r>
                        <a:rPr lang="en-GB" sz="1000" b="1" i="0" u="none" strike="noStrike" cap="none" dirty="0">
                          <a:solidFill>
                            <a:schemeClr val="bg1"/>
                          </a:solidFill>
                          <a:effectLst/>
                          <a:latin typeface="Arial"/>
                          <a:ea typeface="Arial"/>
                          <a:cs typeface="Arial"/>
                          <a:sym typeface="Arial"/>
                        </a:rPr>
                        <a:t>Extern – Homeless and Housing </a:t>
                      </a:r>
                    </a:p>
                    <a:p>
                      <a:pPr algn="just"/>
                      <a:r>
                        <a:rPr lang="en-GB" sz="1000" b="0" i="0" u="none" strike="noStrike" cap="none" dirty="0">
                          <a:solidFill>
                            <a:schemeClr val="bg1"/>
                          </a:solidFill>
                          <a:effectLst/>
                          <a:latin typeface="Arial"/>
                          <a:ea typeface="Arial"/>
                          <a:cs typeface="Arial"/>
                          <a:sym typeface="Arial"/>
                        </a:rPr>
                        <a:t>Help people affected by homelessness or at risk of homelessness through a range of services including providing temporary accommodation, outreach team and drug accommodation support.</a:t>
                      </a:r>
                      <a:endParaRPr lang="en-GB" sz="1000" b="0" dirty="0">
                        <a:solidFill>
                          <a:schemeClr val="bg1"/>
                        </a:solidFill>
                      </a:endParaRPr>
                    </a:p>
                    <a:p>
                      <a:pPr algn="just"/>
                      <a:endParaRPr lang="en-GB" sz="1000" b="0"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algn="l"/>
                      <a:r>
                        <a:rPr lang="en-GB" sz="1000" b="0" i="0" u="none" strike="noStrike" cap="none" dirty="0">
                          <a:solidFill>
                            <a:schemeClr val="bg1"/>
                          </a:solidFill>
                          <a:effectLst/>
                          <a:latin typeface="Arial"/>
                          <a:ea typeface="Arial"/>
                          <a:cs typeface="Arial"/>
                          <a:sym typeface="Arial"/>
                        </a:rPr>
                        <a:t>118-122 Royal Avenue, Belfast, BT1 1DL </a:t>
                      </a:r>
                    </a:p>
                    <a:p>
                      <a:endParaRPr lang="en-GB" sz="1000" b="0" i="0" u="none" strike="noStrike" cap="none" dirty="0">
                        <a:solidFill>
                          <a:schemeClr val="bg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000" b="0" i="0" u="none" strike="noStrike" cap="none" dirty="0">
                          <a:solidFill>
                            <a:schemeClr val="bg1"/>
                          </a:solidFill>
                          <a:effectLst/>
                          <a:latin typeface="Arial"/>
                          <a:ea typeface="Arial"/>
                          <a:cs typeface="Arial"/>
                          <a:sym typeface="Arial"/>
                        </a:rPr>
                        <a:t>02890 330433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GB" sz="1000" b="0" i="0" u="none" strike="noStrike" cap="none" dirty="0">
                        <a:solidFill>
                          <a:schemeClr val="bg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000" b="1" i="0" u="sng" strike="noStrike" cap="none" dirty="0">
                          <a:solidFill>
                            <a:srgbClr val="002060"/>
                          </a:solidFill>
                          <a:effectLst/>
                          <a:latin typeface="Arial"/>
                          <a:ea typeface="Arial"/>
                          <a:cs typeface="Arial"/>
                          <a:sym typeface="Arial"/>
                        </a:rPr>
                        <a:t>www.extern.org </a:t>
                      </a:r>
                      <a:endParaRPr lang="en-US" sz="1000" b="1" u="sng" dirty="0">
                        <a:solidFill>
                          <a:srgbClr val="002060"/>
                        </a:solidFill>
                      </a:endParaRPr>
                    </a:p>
                    <a:p>
                      <a:endParaRPr lang="en-GB" sz="1000"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2098517802"/>
                  </a:ext>
                </a:extLst>
              </a:tr>
            </a:tbl>
          </a:graphicData>
        </a:graphic>
      </p:graphicFrame>
      <p:pic>
        <p:nvPicPr>
          <p:cNvPr id="7" name="Picture 6">
            <a:extLst>
              <a:ext uri="{FF2B5EF4-FFF2-40B4-BE49-F238E27FC236}">
                <a16:creationId xmlns:a16="http://schemas.microsoft.com/office/drawing/2014/main" id="{E13F7C30-827B-4AD7-A260-CAEF8926D4B1}"/>
              </a:ext>
            </a:extLst>
          </p:cNvPr>
          <p:cNvPicPr>
            <a:picLocks noChangeAspect="1"/>
          </p:cNvPicPr>
          <p:nvPr/>
        </p:nvPicPr>
        <p:blipFill>
          <a:blip r:embed="rId3"/>
          <a:stretch>
            <a:fillRect/>
          </a:stretch>
        </p:blipFill>
        <p:spPr>
          <a:xfrm>
            <a:off x="5774264" y="1894488"/>
            <a:ext cx="333375" cy="333375"/>
          </a:xfrm>
          <a:prstGeom prst="rect">
            <a:avLst/>
          </a:prstGeom>
        </p:spPr>
      </p:pic>
      <p:pic>
        <p:nvPicPr>
          <p:cNvPr id="9" name="Picture 8">
            <a:extLst>
              <a:ext uri="{FF2B5EF4-FFF2-40B4-BE49-F238E27FC236}">
                <a16:creationId xmlns:a16="http://schemas.microsoft.com/office/drawing/2014/main" id="{39B0BEB6-27B6-4FDC-BF3D-86E5646E2FBF}"/>
              </a:ext>
            </a:extLst>
          </p:cNvPr>
          <p:cNvPicPr>
            <a:picLocks noChangeAspect="1"/>
          </p:cNvPicPr>
          <p:nvPr/>
        </p:nvPicPr>
        <p:blipFill>
          <a:blip r:embed="rId4"/>
          <a:stretch>
            <a:fillRect/>
          </a:stretch>
        </p:blipFill>
        <p:spPr>
          <a:xfrm>
            <a:off x="5787269" y="2405062"/>
            <a:ext cx="333375" cy="333375"/>
          </a:xfrm>
          <a:prstGeom prst="rect">
            <a:avLst/>
          </a:prstGeom>
        </p:spPr>
      </p:pic>
      <p:pic>
        <p:nvPicPr>
          <p:cNvPr id="8" name="Picture 7">
            <a:extLst>
              <a:ext uri="{FF2B5EF4-FFF2-40B4-BE49-F238E27FC236}">
                <a16:creationId xmlns:a16="http://schemas.microsoft.com/office/drawing/2014/main" id="{0F000244-9837-434D-9CE8-3BCC5655FBA6}"/>
              </a:ext>
            </a:extLst>
          </p:cNvPr>
          <p:cNvPicPr>
            <a:picLocks noChangeAspect="1"/>
          </p:cNvPicPr>
          <p:nvPr/>
        </p:nvPicPr>
        <p:blipFill>
          <a:blip r:embed="rId3"/>
          <a:stretch>
            <a:fillRect/>
          </a:stretch>
        </p:blipFill>
        <p:spPr>
          <a:xfrm>
            <a:off x="5768104" y="3682129"/>
            <a:ext cx="333375" cy="333375"/>
          </a:xfrm>
          <a:prstGeom prst="rect">
            <a:avLst/>
          </a:prstGeom>
        </p:spPr>
      </p:pic>
      <p:pic>
        <p:nvPicPr>
          <p:cNvPr id="10" name="Picture 9">
            <a:extLst>
              <a:ext uri="{FF2B5EF4-FFF2-40B4-BE49-F238E27FC236}">
                <a16:creationId xmlns:a16="http://schemas.microsoft.com/office/drawing/2014/main" id="{7D084392-C1A8-41F7-992A-8BAB04BF631E}"/>
              </a:ext>
            </a:extLst>
          </p:cNvPr>
          <p:cNvPicPr>
            <a:picLocks noChangeAspect="1"/>
          </p:cNvPicPr>
          <p:nvPr/>
        </p:nvPicPr>
        <p:blipFill>
          <a:blip r:embed="rId4"/>
          <a:stretch>
            <a:fillRect/>
          </a:stretch>
        </p:blipFill>
        <p:spPr>
          <a:xfrm>
            <a:off x="5788298" y="4215811"/>
            <a:ext cx="333375" cy="333375"/>
          </a:xfrm>
          <a:prstGeom prst="rect">
            <a:avLst/>
          </a:prstGeom>
        </p:spPr>
      </p:pic>
    </p:spTree>
    <p:extLst>
      <p:ext uri="{BB962C8B-B14F-4D97-AF65-F5344CB8AC3E}">
        <p14:creationId xmlns:p14="http://schemas.microsoft.com/office/powerpoint/2010/main" val="36213776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6" name="TextBox 5">
            <a:extLst>
              <a:ext uri="{FF2B5EF4-FFF2-40B4-BE49-F238E27FC236}">
                <a16:creationId xmlns:a16="http://schemas.microsoft.com/office/drawing/2014/main" id="{F238ADAD-C8B8-4817-BDDB-356BDDB0FB67}"/>
              </a:ext>
            </a:extLst>
          </p:cNvPr>
          <p:cNvSpPr txBox="1"/>
          <p:nvPr/>
        </p:nvSpPr>
        <p:spPr>
          <a:xfrm>
            <a:off x="493909" y="131868"/>
            <a:ext cx="8469881" cy="400110"/>
          </a:xfrm>
          <a:prstGeom prst="rect">
            <a:avLst/>
          </a:prstGeom>
          <a:noFill/>
        </p:spPr>
        <p:txBody>
          <a:bodyPr wrap="square" rtlCol="0">
            <a:spAutoFit/>
          </a:bodyPr>
          <a:lstStyle/>
          <a:p>
            <a:pPr algn="r"/>
            <a:r>
              <a:rPr lang="en-GB" sz="2000" dirty="0">
                <a:solidFill>
                  <a:schemeClr val="bg1"/>
                </a:solidFill>
              </a:rPr>
              <a:t>Housing &amp; Homelessness </a:t>
            </a:r>
          </a:p>
        </p:txBody>
      </p:sp>
      <p:graphicFrame>
        <p:nvGraphicFramePr>
          <p:cNvPr id="2" name="Table 2">
            <a:extLst>
              <a:ext uri="{FF2B5EF4-FFF2-40B4-BE49-F238E27FC236}">
                <a16:creationId xmlns:a16="http://schemas.microsoft.com/office/drawing/2014/main" id="{496B2AB9-FD1F-466D-A2F0-344CFBF23A12}"/>
              </a:ext>
            </a:extLst>
          </p:cNvPr>
          <p:cNvGraphicFramePr>
            <a:graphicFrameLocks noGrp="1"/>
          </p:cNvGraphicFramePr>
          <p:nvPr>
            <p:extLst>
              <p:ext uri="{D42A27DB-BD31-4B8C-83A1-F6EECF244321}">
                <p14:modId xmlns:p14="http://schemas.microsoft.com/office/powerpoint/2010/main" val="1279856027"/>
              </p:ext>
            </p:extLst>
          </p:nvPr>
        </p:nvGraphicFramePr>
        <p:xfrm>
          <a:off x="493909" y="546147"/>
          <a:ext cx="5880193" cy="2317803"/>
        </p:xfrm>
        <a:graphic>
          <a:graphicData uri="http://schemas.openxmlformats.org/drawingml/2006/table">
            <a:tbl>
              <a:tblPr firstRow="1" bandRow="1">
                <a:tableStyleId>{C98665B7-6574-423E-A4B5-A6C020D860FF}</a:tableStyleId>
              </a:tblPr>
              <a:tblGrid>
                <a:gridCol w="2560996">
                  <a:extLst>
                    <a:ext uri="{9D8B030D-6E8A-4147-A177-3AD203B41FA5}">
                      <a16:colId xmlns:a16="http://schemas.microsoft.com/office/drawing/2014/main" val="2842465553"/>
                    </a:ext>
                  </a:extLst>
                </a:gridCol>
                <a:gridCol w="3319197">
                  <a:extLst>
                    <a:ext uri="{9D8B030D-6E8A-4147-A177-3AD203B41FA5}">
                      <a16:colId xmlns:a16="http://schemas.microsoft.com/office/drawing/2014/main" val="2393140794"/>
                    </a:ext>
                  </a:extLst>
                </a:gridCol>
              </a:tblGrid>
              <a:tr h="319762">
                <a:tc>
                  <a:txBody>
                    <a:bodyPr/>
                    <a:lstStyle/>
                    <a:p>
                      <a:r>
                        <a:rPr lang="en-US" sz="1000" b="1" dirty="0">
                          <a:solidFill>
                            <a:schemeClr val="bg1"/>
                          </a:solidFill>
                        </a:rPr>
                        <a:t>ORGANISATION</a:t>
                      </a:r>
                      <a:endParaRPr lang="en-GB" sz="1000" b="1"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tc>
                  <a:txBody>
                    <a:bodyPr/>
                    <a:lstStyle/>
                    <a:p>
                      <a:r>
                        <a:rPr lang="en-US" sz="1000" b="1" dirty="0">
                          <a:solidFill>
                            <a:schemeClr val="bg1"/>
                          </a:solidFill>
                        </a:rPr>
                        <a:t>CONTACT</a:t>
                      </a:r>
                      <a:endParaRPr lang="en-GB" sz="1000" b="1"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1072852315"/>
                  </a:ext>
                </a:extLst>
              </a:tr>
              <a:tr h="957504">
                <a:tc>
                  <a:txBody>
                    <a:bodyPr/>
                    <a:lstStyle/>
                    <a:p>
                      <a:r>
                        <a:rPr lang="en-GB" sz="1000" b="1" i="0" u="none" strike="noStrike" cap="none" dirty="0">
                          <a:solidFill>
                            <a:schemeClr val="bg1"/>
                          </a:solidFill>
                          <a:effectLst/>
                          <a:latin typeface="Arial"/>
                          <a:ea typeface="Arial"/>
                          <a:cs typeface="Arial"/>
                          <a:sym typeface="Arial"/>
                        </a:rPr>
                        <a:t>Simon Community </a:t>
                      </a:r>
                    </a:p>
                    <a:p>
                      <a:pPr algn="just"/>
                      <a:r>
                        <a:rPr lang="en-GB" sz="1000" b="0" i="0" u="none" strike="noStrike" cap="none" dirty="0">
                          <a:solidFill>
                            <a:schemeClr val="bg1"/>
                          </a:solidFill>
                          <a:effectLst/>
                          <a:latin typeface="Arial"/>
                          <a:ea typeface="Arial"/>
                          <a:cs typeface="Arial"/>
                          <a:sym typeface="Arial"/>
                        </a:rPr>
                        <a:t>Hostel support and accommodation for young people and families. </a:t>
                      </a:r>
                      <a:endParaRPr lang="en-US" sz="1000" b="1" i="0" u="none" strike="noStrike" cap="none" baseline="0" dirty="0">
                        <a:solidFill>
                          <a:schemeClr val="bg1"/>
                        </a:solidFill>
                        <a:latin typeface="Arial"/>
                        <a:ea typeface="Arial"/>
                        <a:cs typeface="Arial"/>
                        <a:sym typeface="Aria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algn="just"/>
                      <a:r>
                        <a:rPr lang="en-GB" sz="1000" b="0" i="0" u="none" strike="noStrike" cap="none" dirty="0">
                          <a:solidFill>
                            <a:schemeClr val="bg1"/>
                          </a:solidFill>
                          <a:effectLst/>
                          <a:latin typeface="Arial"/>
                          <a:ea typeface="Arial"/>
                          <a:cs typeface="Arial"/>
                          <a:sym typeface="Arial"/>
                        </a:rPr>
                        <a:t>25-27 Franklin Street, BT2 8DS  </a:t>
                      </a:r>
                    </a:p>
                    <a:p>
                      <a:pPr algn="just"/>
                      <a:endParaRPr lang="en-GB" sz="1000" b="0" i="0" u="none" strike="noStrike" cap="none" dirty="0">
                        <a:solidFill>
                          <a:schemeClr val="bg1"/>
                        </a:solidFill>
                        <a:effectLst/>
                        <a:latin typeface="Arial"/>
                        <a:ea typeface="Arial"/>
                        <a:cs typeface="Arial"/>
                        <a:sym typeface="Arial"/>
                      </a:endParaRPr>
                    </a:p>
                    <a:p>
                      <a:pPr algn="just"/>
                      <a:r>
                        <a:rPr lang="en-GB" sz="1000" b="0" i="0" u="none" strike="noStrike" cap="none" dirty="0">
                          <a:solidFill>
                            <a:schemeClr val="bg1"/>
                          </a:solidFill>
                          <a:effectLst/>
                          <a:latin typeface="Arial"/>
                          <a:ea typeface="Arial"/>
                          <a:cs typeface="Arial"/>
                          <a:sym typeface="Arial"/>
                        </a:rPr>
                        <a:t>02890 232882 </a:t>
                      </a:r>
                    </a:p>
                    <a:p>
                      <a:pPr algn="just"/>
                      <a:endParaRPr lang="en-GB" sz="1000" b="0" i="0" u="none" strike="noStrike" cap="none" dirty="0">
                        <a:solidFill>
                          <a:schemeClr val="bg1"/>
                        </a:solidFill>
                        <a:effectLst/>
                        <a:latin typeface="Arial"/>
                        <a:cs typeface="Arial"/>
                        <a:sym typeface="Arial"/>
                      </a:endParaRPr>
                    </a:p>
                    <a:p>
                      <a:pPr algn="just"/>
                      <a:r>
                        <a:rPr lang="en-US" sz="1000" b="1" u="sng" dirty="0">
                          <a:solidFill>
                            <a:srgbClr val="002060"/>
                          </a:solidFill>
                        </a:rPr>
                        <a:t>www.simoncommunity.org</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1117904482"/>
                  </a:ext>
                </a:extLst>
              </a:tr>
              <a:tr h="1040537">
                <a:tc>
                  <a:txBody>
                    <a:bodyPr/>
                    <a:lstStyle/>
                    <a:p>
                      <a:r>
                        <a:rPr lang="en-GB" sz="1000" b="1" i="0" u="none" strike="noStrike" cap="none" dirty="0">
                          <a:solidFill>
                            <a:schemeClr val="bg1"/>
                          </a:solidFill>
                          <a:effectLst/>
                          <a:latin typeface="Arial"/>
                          <a:ea typeface="Arial"/>
                          <a:cs typeface="Arial"/>
                          <a:sym typeface="Arial"/>
                        </a:rPr>
                        <a:t>Social Services Gateway Team for Under 18s </a:t>
                      </a:r>
                    </a:p>
                    <a:p>
                      <a:r>
                        <a:rPr lang="en-GB" sz="1000" b="0" i="0" u="none" strike="noStrike" cap="none" dirty="0">
                          <a:solidFill>
                            <a:schemeClr val="bg1"/>
                          </a:solidFill>
                          <a:effectLst/>
                          <a:latin typeface="Arial"/>
                          <a:ea typeface="Arial"/>
                          <a:cs typeface="Arial"/>
                          <a:sym typeface="Arial"/>
                        </a:rPr>
                        <a:t>Advice and support for under 18s potentially requiring support from social services particularly those at risk of homelessness or already homeless. </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tc>
                  <a:txBody>
                    <a:bodyPr/>
                    <a:lstStyle/>
                    <a:p>
                      <a:r>
                        <a:rPr lang="en-GB" sz="1000" b="0" i="0" u="none" strike="noStrike" cap="none" dirty="0">
                          <a:solidFill>
                            <a:schemeClr val="bg1"/>
                          </a:solidFill>
                          <a:effectLst/>
                          <a:latin typeface="Arial"/>
                          <a:ea typeface="Arial"/>
                          <a:cs typeface="Arial"/>
                          <a:sym typeface="Arial"/>
                        </a:rPr>
                        <a:t>110 Saintfield Road, BT8 6GR </a:t>
                      </a:r>
                    </a:p>
                    <a:p>
                      <a:endParaRPr lang="en-GB" sz="1000" b="0" i="0" u="none" strike="noStrike" cap="none" dirty="0">
                        <a:solidFill>
                          <a:schemeClr val="bg1"/>
                        </a:solidFill>
                        <a:effectLst/>
                        <a:latin typeface="Arial"/>
                        <a:ea typeface="Arial"/>
                        <a:cs typeface="Arial"/>
                        <a:sym typeface="Arial"/>
                      </a:endParaRPr>
                    </a:p>
                    <a:p>
                      <a:r>
                        <a:rPr lang="en-GB" sz="1000" b="0" i="0" u="none" strike="noStrike" cap="none" dirty="0">
                          <a:solidFill>
                            <a:schemeClr val="bg1"/>
                          </a:solidFill>
                          <a:effectLst/>
                          <a:latin typeface="Arial"/>
                          <a:ea typeface="Arial"/>
                          <a:cs typeface="Arial"/>
                          <a:sym typeface="Arial"/>
                        </a:rPr>
                        <a:t>028 9050 7000 – during hours </a:t>
                      </a:r>
                    </a:p>
                    <a:p>
                      <a:endParaRPr lang="en-GB" sz="1000" b="0" i="0" u="none" strike="noStrike" cap="none" dirty="0">
                        <a:solidFill>
                          <a:schemeClr val="bg1"/>
                        </a:solidFill>
                        <a:effectLst/>
                        <a:latin typeface="Arial"/>
                        <a:ea typeface="Arial"/>
                        <a:cs typeface="Arial"/>
                        <a:sym typeface="Arial"/>
                      </a:endParaRPr>
                    </a:p>
                    <a:p>
                      <a:r>
                        <a:rPr lang="en-GB" sz="1000" b="0" i="0" u="none" strike="noStrike" cap="none" dirty="0">
                          <a:solidFill>
                            <a:schemeClr val="bg1"/>
                          </a:solidFill>
                          <a:effectLst/>
                          <a:latin typeface="Arial"/>
                          <a:ea typeface="Arial"/>
                          <a:cs typeface="Arial"/>
                          <a:sym typeface="Arial"/>
                        </a:rPr>
                        <a:t>028 9504 9999 – out of hours </a:t>
                      </a:r>
                      <a:endParaRPr lang="en-GB" sz="1000"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2176183500"/>
                  </a:ext>
                </a:extLst>
              </a:tr>
            </a:tbl>
          </a:graphicData>
        </a:graphic>
      </p:graphicFrame>
      <p:pic>
        <p:nvPicPr>
          <p:cNvPr id="7" name="Picture 6">
            <a:extLst>
              <a:ext uri="{FF2B5EF4-FFF2-40B4-BE49-F238E27FC236}">
                <a16:creationId xmlns:a16="http://schemas.microsoft.com/office/drawing/2014/main" id="{E13F7C30-827B-4AD7-A260-CAEF8926D4B1}"/>
              </a:ext>
            </a:extLst>
          </p:cNvPr>
          <p:cNvPicPr>
            <a:picLocks noChangeAspect="1"/>
          </p:cNvPicPr>
          <p:nvPr/>
        </p:nvPicPr>
        <p:blipFill>
          <a:blip r:embed="rId3"/>
          <a:stretch>
            <a:fillRect/>
          </a:stretch>
        </p:blipFill>
        <p:spPr>
          <a:xfrm>
            <a:off x="5753893" y="905850"/>
            <a:ext cx="333375" cy="333375"/>
          </a:xfrm>
          <a:prstGeom prst="rect">
            <a:avLst/>
          </a:prstGeom>
        </p:spPr>
      </p:pic>
      <p:pic>
        <p:nvPicPr>
          <p:cNvPr id="9" name="Picture 8">
            <a:extLst>
              <a:ext uri="{FF2B5EF4-FFF2-40B4-BE49-F238E27FC236}">
                <a16:creationId xmlns:a16="http://schemas.microsoft.com/office/drawing/2014/main" id="{3CFA4552-7024-4ADA-944F-EF824C4D6064}"/>
              </a:ext>
            </a:extLst>
          </p:cNvPr>
          <p:cNvPicPr>
            <a:picLocks noChangeAspect="1"/>
          </p:cNvPicPr>
          <p:nvPr/>
        </p:nvPicPr>
        <p:blipFill>
          <a:blip r:embed="rId4"/>
          <a:stretch>
            <a:fillRect/>
          </a:stretch>
        </p:blipFill>
        <p:spPr>
          <a:xfrm>
            <a:off x="5753892" y="1371673"/>
            <a:ext cx="333375" cy="333375"/>
          </a:xfrm>
          <a:prstGeom prst="rect">
            <a:avLst/>
          </a:prstGeom>
        </p:spPr>
      </p:pic>
    </p:spTree>
    <p:extLst>
      <p:ext uri="{BB962C8B-B14F-4D97-AF65-F5344CB8AC3E}">
        <p14:creationId xmlns:p14="http://schemas.microsoft.com/office/powerpoint/2010/main" val="10482561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6" name="TextBox 5">
            <a:extLst>
              <a:ext uri="{FF2B5EF4-FFF2-40B4-BE49-F238E27FC236}">
                <a16:creationId xmlns:a16="http://schemas.microsoft.com/office/drawing/2014/main" id="{F238ADAD-C8B8-4817-BDDB-356BDDB0FB67}"/>
              </a:ext>
            </a:extLst>
          </p:cNvPr>
          <p:cNvSpPr txBox="1"/>
          <p:nvPr/>
        </p:nvSpPr>
        <p:spPr>
          <a:xfrm>
            <a:off x="493909" y="131868"/>
            <a:ext cx="8469881" cy="400110"/>
          </a:xfrm>
          <a:prstGeom prst="rect">
            <a:avLst/>
          </a:prstGeom>
          <a:noFill/>
        </p:spPr>
        <p:txBody>
          <a:bodyPr wrap="square" rtlCol="0">
            <a:spAutoFit/>
          </a:bodyPr>
          <a:lstStyle/>
          <a:p>
            <a:pPr algn="r"/>
            <a:r>
              <a:rPr lang="en-US" sz="2000" dirty="0">
                <a:solidFill>
                  <a:schemeClr val="bg1"/>
                </a:solidFill>
              </a:rPr>
              <a:t>Justice</a:t>
            </a:r>
            <a:endParaRPr lang="en-GB" sz="2000" dirty="0">
              <a:solidFill>
                <a:schemeClr val="bg1"/>
              </a:solidFill>
            </a:endParaRPr>
          </a:p>
        </p:txBody>
      </p:sp>
      <p:graphicFrame>
        <p:nvGraphicFramePr>
          <p:cNvPr id="2" name="Table 2">
            <a:extLst>
              <a:ext uri="{FF2B5EF4-FFF2-40B4-BE49-F238E27FC236}">
                <a16:creationId xmlns:a16="http://schemas.microsoft.com/office/drawing/2014/main" id="{496B2AB9-FD1F-466D-A2F0-344CFBF23A12}"/>
              </a:ext>
            </a:extLst>
          </p:cNvPr>
          <p:cNvGraphicFramePr>
            <a:graphicFrameLocks noGrp="1"/>
          </p:cNvGraphicFramePr>
          <p:nvPr>
            <p:extLst>
              <p:ext uri="{D42A27DB-BD31-4B8C-83A1-F6EECF244321}">
                <p14:modId xmlns:p14="http://schemas.microsoft.com/office/powerpoint/2010/main" val="2522700531"/>
              </p:ext>
            </p:extLst>
          </p:nvPr>
        </p:nvGraphicFramePr>
        <p:xfrm>
          <a:off x="493909" y="546147"/>
          <a:ext cx="5880193" cy="4221202"/>
        </p:xfrm>
        <a:graphic>
          <a:graphicData uri="http://schemas.openxmlformats.org/drawingml/2006/table">
            <a:tbl>
              <a:tblPr firstRow="1" bandRow="1">
                <a:tableStyleId>{C98665B7-6574-423E-A4B5-A6C020D860FF}</a:tableStyleId>
              </a:tblPr>
              <a:tblGrid>
                <a:gridCol w="2560996">
                  <a:extLst>
                    <a:ext uri="{9D8B030D-6E8A-4147-A177-3AD203B41FA5}">
                      <a16:colId xmlns:a16="http://schemas.microsoft.com/office/drawing/2014/main" val="2842465553"/>
                    </a:ext>
                  </a:extLst>
                </a:gridCol>
                <a:gridCol w="3319197">
                  <a:extLst>
                    <a:ext uri="{9D8B030D-6E8A-4147-A177-3AD203B41FA5}">
                      <a16:colId xmlns:a16="http://schemas.microsoft.com/office/drawing/2014/main" val="2393140794"/>
                    </a:ext>
                  </a:extLst>
                </a:gridCol>
              </a:tblGrid>
              <a:tr h="319762">
                <a:tc>
                  <a:txBody>
                    <a:bodyPr/>
                    <a:lstStyle/>
                    <a:p>
                      <a:r>
                        <a:rPr lang="en-US" sz="1000" b="1" dirty="0">
                          <a:solidFill>
                            <a:schemeClr val="bg1"/>
                          </a:solidFill>
                        </a:rPr>
                        <a:t>ORGANISATION</a:t>
                      </a:r>
                      <a:endParaRPr lang="en-GB" sz="1000" b="1"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tc>
                  <a:txBody>
                    <a:bodyPr/>
                    <a:lstStyle/>
                    <a:p>
                      <a:r>
                        <a:rPr lang="en-US" sz="1000" b="1" dirty="0">
                          <a:solidFill>
                            <a:schemeClr val="bg1"/>
                          </a:solidFill>
                        </a:rPr>
                        <a:t>CONTACT</a:t>
                      </a:r>
                      <a:endParaRPr lang="en-GB" sz="1000" b="1"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1072852315"/>
                  </a:ext>
                </a:extLst>
              </a:tr>
              <a:tr h="957504">
                <a:tc>
                  <a:txBody>
                    <a:bodyPr/>
                    <a:lstStyle/>
                    <a:p>
                      <a:pPr algn="just"/>
                      <a:r>
                        <a:rPr lang="en-GB" sz="1000" b="1" i="0" u="none" strike="noStrike" cap="none" baseline="0" dirty="0">
                          <a:solidFill>
                            <a:schemeClr val="bg1"/>
                          </a:solidFill>
                          <a:latin typeface="Arial"/>
                          <a:ea typeface="Arial"/>
                          <a:cs typeface="Arial"/>
                          <a:sym typeface="Arial"/>
                        </a:rPr>
                        <a:t>NIACRO</a:t>
                      </a:r>
                      <a:r>
                        <a:rPr lang="en-GB" sz="1000" b="0" i="0" u="none" strike="noStrike" cap="none" baseline="0" dirty="0">
                          <a:solidFill>
                            <a:schemeClr val="bg1"/>
                          </a:solidFill>
                          <a:latin typeface="Arial"/>
                          <a:ea typeface="Arial"/>
                          <a:cs typeface="Arial"/>
                          <a:sym typeface="Arial"/>
                        </a:rPr>
                        <a:t>: a voluntary organisation which works to </a:t>
                      </a:r>
                      <a:r>
                        <a:rPr lang="en-US" sz="1000" b="0" i="0" u="none" strike="noStrike" cap="none" baseline="0" dirty="0">
                          <a:solidFill>
                            <a:schemeClr val="bg1"/>
                          </a:solidFill>
                          <a:latin typeface="Arial"/>
                          <a:ea typeface="Arial"/>
                          <a:cs typeface="Arial"/>
                          <a:sym typeface="Arial"/>
                        </a:rPr>
                        <a:t>reduce crime and its impact on</a:t>
                      </a:r>
                    </a:p>
                    <a:p>
                      <a:pPr algn="just"/>
                      <a:r>
                        <a:rPr lang="en-GB" sz="1000" b="0" i="0" u="none" strike="noStrike" cap="none" baseline="0" dirty="0">
                          <a:solidFill>
                            <a:schemeClr val="bg1"/>
                          </a:solidFill>
                          <a:latin typeface="Arial"/>
                          <a:ea typeface="Arial"/>
                          <a:cs typeface="Arial"/>
                          <a:sym typeface="Arial"/>
                        </a:rPr>
                        <a:t>people and communities projects include:</a:t>
                      </a:r>
                    </a:p>
                    <a:p>
                      <a:pPr algn="just"/>
                      <a:endParaRPr lang="en-US" sz="1000" b="1" i="0" u="none" strike="noStrike" cap="none" baseline="0" dirty="0">
                        <a:solidFill>
                          <a:schemeClr val="bg1"/>
                        </a:solidFill>
                        <a:latin typeface="Arial"/>
                        <a:ea typeface="Arial"/>
                        <a:cs typeface="Arial"/>
                        <a:sym typeface="Arial"/>
                      </a:endParaRPr>
                    </a:p>
                    <a:p>
                      <a:pPr algn="just"/>
                      <a:r>
                        <a:rPr lang="en-US" sz="1000" b="1" i="0" u="none" strike="noStrike" cap="none" baseline="0" dirty="0">
                          <a:solidFill>
                            <a:schemeClr val="bg1"/>
                          </a:solidFill>
                          <a:latin typeface="Arial"/>
                          <a:ea typeface="Arial"/>
                          <a:cs typeface="Arial"/>
                          <a:sym typeface="Arial"/>
                        </a:rPr>
                        <a:t>Aspire:</a:t>
                      </a:r>
                      <a:r>
                        <a:rPr lang="en-US" sz="1000" b="0" i="0" u="none" strike="noStrike" cap="none" baseline="0" dirty="0">
                          <a:solidFill>
                            <a:schemeClr val="bg1"/>
                          </a:solidFill>
                          <a:latin typeface="Arial"/>
                          <a:ea typeface="Arial"/>
                          <a:cs typeface="Arial"/>
                          <a:sym typeface="Arial"/>
                        </a:rPr>
                        <a:t> In partnership with the </a:t>
                      </a:r>
                      <a:r>
                        <a:rPr lang="en-GB" sz="1000" b="0" i="0" u="none" strike="noStrike" cap="none" baseline="0" dirty="0">
                          <a:solidFill>
                            <a:schemeClr val="bg1"/>
                          </a:solidFill>
                          <a:latin typeface="Arial"/>
                          <a:ea typeface="Arial"/>
                          <a:cs typeface="Arial"/>
                          <a:sym typeface="Arial"/>
                        </a:rPr>
                        <a:t>Probation Board for Northern Ireland, Aspire works with marginalised young men (aged </a:t>
                      </a:r>
                      <a:r>
                        <a:rPr lang="en-US" sz="1000" b="0" i="0" u="none" strike="noStrike" cap="none" baseline="0" dirty="0">
                          <a:solidFill>
                            <a:schemeClr val="bg1"/>
                          </a:solidFill>
                          <a:latin typeface="Arial"/>
                          <a:ea typeface="Arial"/>
                          <a:cs typeface="Arial"/>
                          <a:sym typeface="Arial"/>
                        </a:rPr>
                        <a:t>16-30), who are risk of becoming involved or further involved in criminality. It aims to prevent and reduce offending and enable</a:t>
                      </a:r>
                    </a:p>
                    <a:p>
                      <a:pPr algn="just"/>
                      <a:r>
                        <a:rPr lang="en-US" sz="1000" b="0" i="0" u="none" strike="noStrike" cap="none" baseline="0" dirty="0">
                          <a:solidFill>
                            <a:schemeClr val="bg1"/>
                          </a:solidFill>
                          <a:latin typeface="Arial"/>
                          <a:ea typeface="Arial"/>
                          <a:cs typeface="Arial"/>
                          <a:sym typeface="Arial"/>
                        </a:rPr>
                        <a:t>young men to develop their full capacity and to resist negative </a:t>
                      </a:r>
                      <a:r>
                        <a:rPr lang="en-GB" sz="1000" b="0" i="0" u="none" strike="noStrike" cap="none" baseline="0" dirty="0">
                          <a:solidFill>
                            <a:schemeClr val="bg1"/>
                          </a:solidFill>
                          <a:latin typeface="Arial"/>
                          <a:ea typeface="Arial"/>
                          <a:cs typeface="Arial"/>
                          <a:sym typeface="Arial"/>
                        </a:rPr>
                        <a:t>influences.</a:t>
                      </a:r>
                    </a:p>
                    <a:p>
                      <a:pPr algn="just"/>
                      <a:endParaRPr lang="en-GB" sz="1000" b="1" i="0" u="none" strike="noStrike" cap="none" baseline="0" dirty="0">
                        <a:solidFill>
                          <a:schemeClr val="bg1"/>
                        </a:solidFill>
                        <a:latin typeface="Arial"/>
                        <a:ea typeface="Arial"/>
                        <a:cs typeface="Arial"/>
                        <a:sym typeface="Arial"/>
                      </a:endParaRPr>
                    </a:p>
                    <a:p>
                      <a:pPr algn="just"/>
                      <a:r>
                        <a:rPr lang="en-GB" sz="1000" b="1" i="0" u="none" strike="noStrike" cap="none" baseline="0" dirty="0">
                          <a:solidFill>
                            <a:schemeClr val="bg1"/>
                          </a:solidFill>
                          <a:latin typeface="Arial"/>
                          <a:ea typeface="Arial"/>
                          <a:cs typeface="Arial"/>
                          <a:sym typeface="Arial"/>
                        </a:rPr>
                        <a:t>Base 2</a:t>
                      </a:r>
                      <a:r>
                        <a:rPr lang="en-GB" sz="1000" b="0" i="0" u="none" strike="noStrike" cap="none" baseline="0" dirty="0">
                          <a:solidFill>
                            <a:schemeClr val="bg1"/>
                          </a:solidFill>
                          <a:latin typeface="Arial"/>
                          <a:ea typeface="Arial"/>
                          <a:cs typeface="Arial"/>
                          <a:sym typeface="Arial"/>
                        </a:rPr>
                        <a:t>: Base2 is a crisis intervention project which offers clarification, support and mediation services to individuals </a:t>
                      </a:r>
                      <a:r>
                        <a:rPr lang="en-US" sz="1000" b="0" i="0" u="none" strike="noStrike" cap="none" baseline="0" dirty="0">
                          <a:solidFill>
                            <a:schemeClr val="bg1"/>
                          </a:solidFill>
                          <a:latin typeface="Arial"/>
                          <a:ea typeface="Arial"/>
                          <a:cs typeface="Arial"/>
                          <a:sym typeface="Arial"/>
                        </a:rPr>
                        <a:t>and families at risk of violence </a:t>
                      </a:r>
                      <a:r>
                        <a:rPr lang="en-GB" sz="1000" b="0" i="0" u="none" strike="noStrike" cap="none" baseline="0" dirty="0">
                          <a:solidFill>
                            <a:schemeClr val="bg1"/>
                          </a:solidFill>
                          <a:latin typeface="Arial"/>
                          <a:ea typeface="Arial"/>
                          <a:cs typeface="Arial"/>
                          <a:sym typeface="Arial"/>
                        </a:rPr>
                        <a:t>or exclusion from their community. It is currently </a:t>
                      </a:r>
                      <a:r>
                        <a:rPr lang="en-US" sz="1000" b="0" i="0" u="none" strike="noStrike" cap="none" baseline="0" dirty="0">
                          <a:solidFill>
                            <a:schemeClr val="bg1"/>
                          </a:solidFill>
                          <a:latin typeface="Arial"/>
                          <a:ea typeface="Arial"/>
                          <a:cs typeface="Arial"/>
                          <a:sym typeface="Arial"/>
                        </a:rPr>
                        <a:t>funded by the Northern Ireland </a:t>
                      </a:r>
                      <a:r>
                        <a:rPr lang="en-GB" sz="1000" b="0" i="0" u="none" strike="noStrike" cap="none" baseline="0" dirty="0">
                          <a:solidFill>
                            <a:schemeClr val="bg1"/>
                          </a:solidFill>
                          <a:latin typeface="Arial"/>
                          <a:ea typeface="Arial"/>
                          <a:cs typeface="Arial"/>
                          <a:sym typeface="Arial"/>
                        </a:rPr>
                        <a:t>Housing Executive.</a:t>
                      </a:r>
                    </a:p>
                    <a:p>
                      <a:pPr algn="just"/>
                      <a:endParaRPr lang="en-GB" sz="1000" b="1" i="0" u="none" strike="noStrike" cap="none" baseline="0" dirty="0">
                        <a:solidFill>
                          <a:schemeClr val="bg1"/>
                        </a:solidFill>
                        <a:latin typeface="Arial"/>
                        <a:ea typeface="Arial"/>
                        <a:cs typeface="Arial"/>
                        <a:sym typeface="Arial"/>
                      </a:endParaRPr>
                    </a:p>
                    <a:p>
                      <a:pPr algn="just"/>
                      <a:r>
                        <a:rPr lang="en-GB" sz="1000" b="1" i="0" u="none" strike="noStrike" cap="none" baseline="0" dirty="0">
                          <a:solidFill>
                            <a:schemeClr val="bg1"/>
                          </a:solidFill>
                          <a:latin typeface="Arial"/>
                          <a:ea typeface="Arial"/>
                          <a:cs typeface="Arial"/>
                          <a:sym typeface="Arial"/>
                        </a:rPr>
                        <a:t>The Women’s Project: </a:t>
                      </a:r>
                      <a:r>
                        <a:rPr lang="en-GB" sz="1000" b="0" i="0" u="none" strike="noStrike" cap="none" baseline="0" dirty="0">
                          <a:solidFill>
                            <a:schemeClr val="bg1"/>
                          </a:solidFill>
                          <a:latin typeface="Arial"/>
                          <a:ea typeface="Arial"/>
                          <a:cs typeface="Arial"/>
                          <a:sym typeface="Arial"/>
                        </a:rPr>
                        <a:t>NIACRO's Women’s Project </a:t>
                      </a:r>
                      <a:r>
                        <a:rPr lang="en-US" sz="1000" b="0" i="0" u="none" strike="noStrike" cap="none" baseline="0" dirty="0">
                          <a:solidFill>
                            <a:schemeClr val="bg1"/>
                          </a:solidFill>
                          <a:latin typeface="Arial"/>
                          <a:ea typeface="Arial"/>
                          <a:cs typeface="Arial"/>
                          <a:sym typeface="Arial"/>
                        </a:rPr>
                        <a:t>works with women in the community who have been in contact with the criminal justice </a:t>
                      </a:r>
                      <a:r>
                        <a:rPr lang="en-GB" sz="1000" b="0" i="0" u="none" strike="noStrike" cap="none" baseline="0" dirty="0">
                          <a:solidFill>
                            <a:schemeClr val="bg1"/>
                          </a:solidFill>
                          <a:latin typeface="Arial"/>
                          <a:ea typeface="Arial"/>
                          <a:cs typeface="Arial"/>
                          <a:sym typeface="Arial"/>
                        </a:rPr>
                        <a:t>system.</a:t>
                      </a:r>
                      <a:endParaRPr lang="en-GB" sz="1000" b="0"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endParaRPr lang="en-US" sz="1000" b="0" i="0" u="none" strike="noStrike" cap="none" dirty="0">
                        <a:solidFill>
                          <a:schemeClr val="bg1"/>
                        </a:solidFill>
                        <a:effectLst/>
                        <a:latin typeface="Arial"/>
                        <a:ea typeface="Arial"/>
                        <a:cs typeface="Arial"/>
                        <a:sym typeface="Arial"/>
                      </a:endParaRPr>
                    </a:p>
                    <a:p>
                      <a:r>
                        <a:rPr lang="en-US" sz="1000" b="0" i="0" u="none" strike="noStrike" cap="none" dirty="0">
                          <a:solidFill>
                            <a:schemeClr val="bg1"/>
                          </a:solidFill>
                          <a:effectLst/>
                          <a:latin typeface="Arial"/>
                          <a:ea typeface="Arial"/>
                          <a:cs typeface="Arial"/>
                          <a:sym typeface="Arial"/>
                        </a:rPr>
                        <a:t>Amelia House, 4 Amelia Street, Belfast,  BT2 7GS</a:t>
                      </a:r>
                    </a:p>
                    <a:p>
                      <a:endParaRPr lang="en-US" sz="1000" b="0" i="0" u="none" strike="noStrike" cap="none" dirty="0">
                        <a:solidFill>
                          <a:schemeClr val="bg1"/>
                        </a:solidFill>
                        <a:effectLst/>
                        <a:latin typeface="Arial"/>
                        <a:ea typeface="Arial"/>
                        <a:cs typeface="Arial"/>
                        <a:sym typeface="Arial"/>
                      </a:endParaRPr>
                    </a:p>
                    <a:p>
                      <a:endParaRPr lang="en-US" sz="1000" b="0" i="0" u="none" strike="noStrike" cap="none" dirty="0">
                        <a:solidFill>
                          <a:schemeClr val="bg1"/>
                        </a:solidFill>
                        <a:effectLst/>
                        <a:latin typeface="Arial"/>
                        <a:ea typeface="Arial"/>
                        <a:cs typeface="Arial"/>
                        <a:sym typeface="Arial"/>
                      </a:endParaRPr>
                    </a:p>
                    <a:p>
                      <a:r>
                        <a:rPr lang="en-US" sz="1000" b="0" i="0" u="none" strike="noStrike" cap="none" dirty="0">
                          <a:solidFill>
                            <a:schemeClr val="bg1"/>
                          </a:solidFill>
                          <a:effectLst/>
                          <a:latin typeface="Arial"/>
                          <a:ea typeface="Arial"/>
                          <a:cs typeface="Arial"/>
                          <a:sym typeface="Arial"/>
                        </a:rPr>
                        <a:t>02890 320157</a:t>
                      </a:r>
                      <a:endParaRPr lang="en-GB" sz="1000" b="0" i="0" u="none" strike="noStrike" cap="none" dirty="0">
                        <a:solidFill>
                          <a:schemeClr val="bg1"/>
                        </a:solidFill>
                        <a:effectLst/>
                        <a:latin typeface="Arial"/>
                        <a:cs typeface="Arial"/>
                        <a:sym typeface="Arial"/>
                      </a:endParaRPr>
                    </a:p>
                    <a:p>
                      <a:endParaRPr lang="en-GB" sz="1000" dirty="0">
                        <a:solidFill>
                          <a:schemeClr val="bg1"/>
                        </a:solidFill>
                      </a:endParaRPr>
                    </a:p>
                    <a:p>
                      <a:r>
                        <a:rPr lang="en-GB" sz="1000" b="1" u="sng" dirty="0">
                          <a:solidFill>
                            <a:srgbClr val="002060"/>
                          </a:solidFill>
                        </a:rPr>
                        <a:t>www.niacro.co.uk</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1117904482"/>
                  </a:ext>
                </a:extLst>
              </a:tr>
            </a:tbl>
          </a:graphicData>
        </a:graphic>
      </p:graphicFrame>
      <p:pic>
        <p:nvPicPr>
          <p:cNvPr id="7" name="Picture 6">
            <a:extLst>
              <a:ext uri="{FF2B5EF4-FFF2-40B4-BE49-F238E27FC236}">
                <a16:creationId xmlns:a16="http://schemas.microsoft.com/office/drawing/2014/main" id="{E13F7C30-827B-4AD7-A260-CAEF8926D4B1}"/>
              </a:ext>
            </a:extLst>
          </p:cNvPr>
          <p:cNvPicPr>
            <a:picLocks noChangeAspect="1"/>
          </p:cNvPicPr>
          <p:nvPr/>
        </p:nvPicPr>
        <p:blipFill>
          <a:blip r:embed="rId3"/>
          <a:stretch>
            <a:fillRect/>
          </a:stretch>
        </p:blipFill>
        <p:spPr>
          <a:xfrm>
            <a:off x="5760916" y="1442406"/>
            <a:ext cx="333375" cy="333375"/>
          </a:xfrm>
          <a:prstGeom prst="rect">
            <a:avLst/>
          </a:prstGeom>
        </p:spPr>
      </p:pic>
      <p:pic>
        <p:nvPicPr>
          <p:cNvPr id="9" name="Picture 8">
            <a:extLst>
              <a:ext uri="{FF2B5EF4-FFF2-40B4-BE49-F238E27FC236}">
                <a16:creationId xmlns:a16="http://schemas.microsoft.com/office/drawing/2014/main" id="{39B0BEB6-27B6-4FDC-BF3D-86E5646E2FBF}"/>
              </a:ext>
            </a:extLst>
          </p:cNvPr>
          <p:cNvPicPr>
            <a:picLocks noChangeAspect="1"/>
          </p:cNvPicPr>
          <p:nvPr/>
        </p:nvPicPr>
        <p:blipFill>
          <a:blip r:embed="rId4"/>
          <a:stretch>
            <a:fillRect/>
          </a:stretch>
        </p:blipFill>
        <p:spPr>
          <a:xfrm>
            <a:off x="5760916" y="2060423"/>
            <a:ext cx="333375" cy="333375"/>
          </a:xfrm>
          <a:prstGeom prst="rect">
            <a:avLst/>
          </a:prstGeom>
        </p:spPr>
      </p:pic>
      <p:pic>
        <p:nvPicPr>
          <p:cNvPr id="4" name="Picture 3">
            <a:extLst>
              <a:ext uri="{FF2B5EF4-FFF2-40B4-BE49-F238E27FC236}">
                <a16:creationId xmlns:a16="http://schemas.microsoft.com/office/drawing/2014/main" id="{A2BD2DB3-49AD-4A7B-BF98-BB364119B155}"/>
              </a:ext>
            </a:extLst>
          </p:cNvPr>
          <p:cNvPicPr>
            <a:picLocks noChangeAspect="1"/>
          </p:cNvPicPr>
          <p:nvPr/>
        </p:nvPicPr>
        <p:blipFill>
          <a:blip r:embed="rId5"/>
          <a:stretch>
            <a:fillRect/>
          </a:stretch>
        </p:blipFill>
        <p:spPr>
          <a:xfrm>
            <a:off x="6222476" y="1550731"/>
            <a:ext cx="2824668" cy="16861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736500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6" name="TextBox 5">
            <a:extLst>
              <a:ext uri="{FF2B5EF4-FFF2-40B4-BE49-F238E27FC236}">
                <a16:creationId xmlns:a16="http://schemas.microsoft.com/office/drawing/2014/main" id="{F238ADAD-C8B8-4817-BDDB-356BDDB0FB67}"/>
              </a:ext>
            </a:extLst>
          </p:cNvPr>
          <p:cNvSpPr txBox="1"/>
          <p:nvPr/>
        </p:nvSpPr>
        <p:spPr>
          <a:xfrm>
            <a:off x="493909" y="131868"/>
            <a:ext cx="8469881" cy="400110"/>
          </a:xfrm>
          <a:prstGeom prst="rect">
            <a:avLst/>
          </a:prstGeom>
          <a:noFill/>
        </p:spPr>
        <p:txBody>
          <a:bodyPr wrap="square" rtlCol="0">
            <a:spAutoFit/>
          </a:bodyPr>
          <a:lstStyle/>
          <a:p>
            <a:pPr algn="r"/>
            <a:r>
              <a:rPr lang="en-US" sz="2000" dirty="0">
                <a:solidFill>
                  <a:schemeClr val="bg1"/>
                </a:solidFill>
              </a:rPr>
              <a:t>Justice</a:t>
            </a:r>
            <a:endParaRPr lang="en-GB" sz="2000" dirty="0">
              <a:solidFill>
                <a:schemeClr val="bg1"/>
              </a:solidFill>
            </a:endParaRPr>
          </a:p>
        </p:txBody>
      </p:sp>
      <p:graphicFrame>
        <p:nvGraphicFramePr>
          <p:cNvPr id="2" name="Table 2">
            <a:extLst>
              <a:ext uri="{FF2B5EF4-FFF2-40B4-BE49-F238E27FC236}">
                <a16:creationId xmlns:a16="http://schemas.microsoft.com/office/drawing/2014/main" id="{496B2AB9-FD1F-466D-A2F0-344CFBF23A12}"/>
              </a:ext>
            </a:extLst>
          </p:cNvPr>
          <p:cNvGraphicFramePr>
            <a:graphicFrameLocks noGrp="1"/>
          </p:cNvGraphicFramePr>
          <p:nvPr>
            <p:extLst>
              <p:ext uri="{D42A27DB-BD31-4B8C-83A1-F6EECF244321}">
                <p14:modId xmlns:p14="http://schemas.microsoft.com/office/powerpoint/2010/main" val="2010830928"/>
              </p:ext>
            </p:extLst>
          </p:nvPr>
        </p:nvGraphicFramePr>
        <p:xfrm>
          <a:off x="493909" y="546147"/>
          <a:ext cx="5880193" cy="3459202"/>
        </p:xfrm>
        <a:graphic>
          <a:graphicData uri="http://schemas.openxmlformats.org/drawingml/2006/table">
            <a:tbl>
              <a:tblPr firstRow="1" bandRow="1">
                <a:tableStyleId>{C98665B7-6574-423E-A4B5-A6C020D860FF}</a:tableStyleId>
              </a:tblPr>
              <a:tblGrid>
                <a:gridCol w="2560996">
                  <a:extLst>
                    <a:ext uri="{9D8B030D-6E8A-4147-A177-3AD203B41FA5}">
                      <a16:colId xmlns:a16="http://schemas.microsoft.com/office/drawing/2014/main" val="2842465553"/>
                    </a:ext>
                  </a:extLst>
                </a:gridCol>
                <a:gridCol w="3319197">
                  <a:extLst>
                    <a:ext uri="{9D8B030D-6E8A-4147-A177-3AD203B41FA5}">
                      <a16:colId xmlns:a16="http://schemas.microsoft.com/office/drawing/2014/main" val="2393140794"/>
                    </a:ext>
                  </a:extLst>
                </a:gridCol>
              </a:tblGrid>
              <a:tr h="319762">
                <a:tc>
                  <a:txBody>
                    <a:bodyPr/>
                    <a:lstStyle/>
                    <a:p>
                      <a:r>
                        <a:rPr lang="en-US" sz="1000" b="1" dirty="0">
                          <a:solidFill>
                            <a:schemeClr val="bg1"/>
                          </a:solidFill>
                        </a:rPr>
                        <a:t>ORGANISATION</a:t>
                      </a:r>
                      <a:endParaRPr lang="en-GB" sz="1000" b="1"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tc>
                  <a:txBody>
                    <a:bodyPr/>
                    <a:lstStyle/>
                    <a:p>
                      <a:r>
                        <a:rPr lang="en-US" sz="1000" b="1" dirty="0">
                          <a:solidFill>
                            <a:schemeClr val="bg1"/>
                          </a:solidFill>
                        </a:rPr>
                        <a:t>CONTACT</a:t>
                      </a:r>
                      <a:endParaRPr lang="en-GB" sz="1000" b="1"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1072852315"/>
                  </a:ext>
                </a:extLst>
              </a:tr>
              <a:tr h="957504">
                <a:tc>
                  <a:txBody>
                    <a:bodyPr/>
                    <a:lstStyle/>
                    <a:p>
                      <a:pPr algn="just"/>
                      <a:r>
                        <a:rPr lang="en-GB" sz="1000" b="1" i="0" u="none" strike="noStrike" cap="none" baseline="0" dirty="0">
                          <a:solidFill>
                            <a:schemeClr val="bg1"/>
                          </a:solidFill>
                          <a:latin typeface="Arial"/>
                          <a:ea typeface="Arial"/>
                          <a:cs typeface="Arial"/>
                          <a:sym typeface="Arial"/>
                        </a:rPr>
                        <a:t>Start 360</a:t>
                      </a:r>
                    </a:p>
                    <a:p>
                      <a:pPr algn="just"/>
                      <a:r>
                        <a:rPr lang="en-GB" sz="1000" b="0" i="0" u="none" strike="noStrike" cap="none" baseline="0" dirty="0">
                          <a:solidFill>
                            <a:schemeClr val="bg1"/>
                          </a:solidFill>
                          <a:latin typeface="Arial"/>
                          <a:ea typeface="Arial"/>
                          <a:cs typeface="Arial"/>
                          <a:sym typeface="Arial"/>
                        </a:rPr>
                        <a:t>Start360 is a leading provider of support</a:t>
                      </a:r>
                    </a:p>
                    <a:p>
                      <a:pPr algn="just"/>
                      <a:r>
                        <a:rPr lang="en-GB" sz="1000" b="0" i="0" u="none" strike="noStrike" cap="none" baseline="0" dirty="0">
                          <a:solidFill>
                            <a:schemeClr val="bg1"/>
                          </a:solidFill>
                          <a:latin typeface="Arial"/>
                          <a:ea typeface="Arial"/>
                          <a:cs typeface="Arial"/>
                          <a:sym typeface="Arial"/>
                        </a:rPr>
                        <a:t>services to young people, adult offenders, and families across Northern Ireland. We provide a range of services and interventions in the areas of Health, Justice and Employability. Projects include:</a:t>
                      </a:r>
                    </a:p>
                    <a:p>
                      <a:pPr algn="just"/>
                      <a:endParaRPr lang="en-GB" sz="1000" b="1" i="0" u="none" strike="noStrike" cap="none" baseline="0" dirty="0">
                        <a:solidFill>
                          <a:schemeClr val="bg1"/>
                        </a:solidFill>
                        <a:latin typeface="Arial"/>
                        <a:ea typeface="Arial"/>
                        <a:cs typeface="Arial"/>
                        <a:sym typeface="Arial"/>
                      </a:endParaRPr>
                    </a:p>
                    <a:p>
                      <a:pPr algn="just"/>
                      <a:r>
                        <a:rPr lang="en-GB" sz="1000" b="1" i="0" u="none" strike="noStrike" cap="none" baseline="0" dirty="0">
                          <a:solidFill>
                            <a:schemeClr val="bg1"/>
                          </a:solidFill>
                          <a:latin typeface="Arial"/>
                          <a:ea typeface="Arial"/>
                          <a:cs typeface="Arial"/>
                          <a:sym typeface="Arial"/>
                        </a:rPr>
                        <a:t>AD:EPT</a:t>
                      </a:r>
                      <a:r>
                        <a:rPr lang="en-GB" sz="1000" b="0" i="0" u="none" strike="noStrike" cap="none" baseline="0" dirty="0">
                          <a:solidFill>
                            <a:schemeClr val="bg1"/>
                          </a:solidFill>
                          <a:latin typeface="Arial"/>
                          <a:ea typeface="Arial"/>
                          <a:cs typeface="Arial"/>
                          <a:sym typeface="Arial"/>
                        </a:rPr>
                        <a:t>: Support for individuals in custody who have issues with drugs and / or alcohol.</a:t>
                      </a:r>
                    </a:p>
                    <a:p>
                      <a:pPr algn="just"/>
                      <a:endParaRPr lang="en-GB" sz="1000" b="1" i="0" u="none" strike="noStrike" cap="none" baseline="0" dirty="0">
                        <a:solidFill>
                          <a:schemeClr val="bg1"/>
                        </a:solidFill>
                        <a:latin typeface="Arial"/>
                        <a:ea typeface="Arial"/>
                        <a:cs typeface="Arial"/>
                        <a:sym typeface="Arial"/>
                      </a:endParaRPr>
                    </a:p>
                    <a:p>
                      <a:pPr algn="just"/>
                      <a:r>
                        <a:rPr lang="en-GB" sz="1000" b="1" i="0" u="none" strike="noStrike" cap="none" baseline="0" dirty="0">
                          <a:solidFill>
                            <a:schemeClr val="bg1"/>
                          </a:solidFill>
                          <a:latin typeface="Arial"/>
                          <a:ea typeface="Arial"/>
                          <a:cs typeface="Arial"/>
                          <a:sym typeface="Arial"/>
                        </a:rPr>
                        <a:t>Engage Women – PBNI:</a:t>
                      </a:r>
                    </a:p>
                    <a:p>
                      <a:pPr algn="just"/>
                      <a:r>
                        <a:rPr lang="en-GB" sz="1000" b="0" i="0" u="none" strike="noStrike" cap="none" baseline="0" dirty="0">
                          <a:solidFill>
                            <a:schemeClr val="bg1"/>
                          </a:solidFill>
                          <a:latin typeface="Arial"/>
                          <a:ea typeface="Arial"/>
                          <a:cs typeface="Arial"/>
                          <a:sym typeface="Arial"/>
                        </a:rPr>
                        <a:t>Support for women have </a:t>
                      </a:r>
                      <a:r>
                        <a:rPr lang="en-US" sz="1000" b="0" i="0" u="none" strike="noStrike" cap="none" baseline="0" dirty="0">
                          <a:solidFill>
                            <a:schemeClr val="bg1"/>
                          </a:solidFill>
                          <a:latin typeface="Arial"/>
                          <a:ea typeface="Arial"/>
                          <a:cs typeface="Arial"/>
                          <a:sym typeface="Arial"/>
                        </a:rPr>
                        <a:t>been in custody or had </a:t>
                      </a:r>
                      <a:r>
                        <a:rPr lang="en-GB" sz="1000" b="0" i="0" u="none" strike="noStrike" cap="none" baseline="0" dirty="0">
                          <a:solidFill>
                            <a:schemeClr val="bg1"/>
                          </a:solidFill>
                          <a:latin typeface="Arial"/>
                          <a:ea typeface="Arial"/>
                          <a:cs typeface="Arial"/>
                          <a:sym typeface="Arial"/>
                        </a:rPr>
                        <a:t>contact with the criminal justice system. The service supports women to address barriers to growth and development while reconnecting with their</a:t>
                      </a:r>
                    </a:p>
                    <a:p>
                      <a:pPr algn="just"/>
                      <a:r>
                        <a:rPr lang="en-GB" sz="1000" b="0" i="0" u="none" strike="noStrike" cap="none" baseline="0" dirty="0">
                          <a:solidFill>
                            <a:schemeClr val="bg1"/>
                          </a:solidFill>
                          <a:latin typeface="Arial"/>
                          <a:ea typeface="Arial"/>
                          <a:cs typeface="Arial"/>
                          <a:sym typeface="Arial"/>
                        </a:rPr>
                        <a:t>own lives and aspirations.</a:t>
                      </a:r>
                      <a:endParaRPr lang="en-GB" sz="1000" b="0"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endParaRPr lang="en-US" sz="1000" b="0" i="0" u="none" strike="noStrike" cap="none" dirty="0">
                        <a:solidFill>
                          <a:schemeClr val="bg1"/>
                        </a:solidFill>
                        <a:effectLst/>
                        <a:latin typeface="Arial"/>
                        <a:ea typeface="Arial"/>
                        <a:cs typeface="Arial"/>
                        <a:sym typeface="Arial"/>
                      </a:endParaRPr>
                    </a:p>
                    <a:p>
                      <a:r>
                        <a:rPr lang="en-US" sz="1000" b="0" i="0" u="none" strike="noStrike" cap="none" dirty="0">
                          <a:solidFill>
                            <a:schemeClr val="bg1"/>
                          </a:solidFill>
                          <a:effectLst/>
                          <a:latin typeface="Arial"/>
                          <a:ea typeface="Arial"/>
                          <a:cs typeface="Arial"/>
                          <a:sym typeface="Arial"/>
                        </a:rPr>
                        <a:t>6 - 10 William Street, Belfast, BT1 1PR</a:t>
                      </a:r>
                    </a:p>
                    <a:p>
                      <a:endParaRPr lang="en-US" sz="1000" b="0" i="0" u="none" strike="noStrike" cap="none" dirty="0">
                        <a:solidFill>
                          <a:schemeClr val="bg1"/>
                        </a:solidFill>
                        <a:effectLst/>
                        <a:latin typeface="Arial"/>
                        <a:ea typeface="Arial"/>
                        <a:cs typeface="Arial"/>
                        <a:sym typeface="Arial"/>
                      </a:endParaRPr>
                    </a:p>
                    <a:p>
                      <a:r>
                        <a:rPr lang="en-US" sz="1000" b="0" i="0" u="none" strike="noStrike" cap="none" dirty="0">
                          <a:solidFill>
                            <a:schemeClr val="bg1"/>
                          </a:solidFill>
                          <a:effectLst/>
                          <a:latin typeface="Arial"/>
                          <a:ea typeface="Arial"/>
                          <a:cs typeface="Arial"/>
                          <a:sym typeface="Arial"/>
                        </a:rPr>
                        <a:t>02890 435810</a:t>
                      </a:r>
                    </a:p>
                    <a:p>
                      <a:endParaRPr lang="en-US" sz="1000" b="0" i="0" u="none" strike="noStrike" cap="none" dirty="0">
                        <a:solidFill>
                          <a:schemeClr val="bg1"/>
                        </a:solidFill>
                        <a:effectLst/>
                        <a:latin typeface="Arial"/>
                        <a:ea typeface="Arial"/>
                        <a:cs typeface="Arial"/>
                        <a:sym typeface="Arial"/>
                      </a:endParaRPr>
                    </a:p>
                    <a:p>
                      <a:r>
                        <a:rPr lang="en-GB" sz="1000" b="1" u="sng" dirty="0">
                          <a:solidFill>
                            <a:srgbClr val="002060"/>
                          </a:solidFill>
                        </a:rPr>
                        <a:t>www.start360.org</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1117904482"/>
                  </a:ext>
                </a:extLst>
              </a:tr>
            </a:tbl>
          </a:graphicData>
        </a:graphic>
      </p:graphicFrame>
      <p:pic>
        <p:nvPicPr>
          <p:cNvPr id="7" name="Picture 6">
            <a:extLst>
              <a:ext uri="{FF2B5EF4-FFF2-40B4-BE49-F238E27FC236}">
                <a16:creationId xmlns:a16="http://schemas.microsoft.com/office/drawing/2014/main" id="{E13F7C30-827B-4AD7-A260-CAEF8926D4B1}"/>
              </a:ext>
            </a:extLst>
          </p:cNvPr>
          <p:cNvPicPr>
            <a:picLocks noChangeAspect="1"/>
          </p:cNvPicPr>
          <p:nvPr/>
        </p:nvPicPr>
        <p:blipFill>
          <a:blip r:embed="rId3"/>
          <a:stretch>
            <a:fillRect/>
          </a:stretch>
        </p:blipFill>
        <p:spPr>
          <a:xfrm>
            <a:off x="5760916" y="1442406"/>
            <a:ext cx="333375" cy="333375"/>
          </a:xfrm>
          <a:prstGeom prst="rect">
            <a:avLst/>
          </a:prstGeom>
        </p:spPr>
      </p:pic>
      <p:pic>
        <p:nvPicPr>
          <p:cNvPr id="9" name="Picture 8">
            <a:extLst>
              <a:ext uri="{FF2B5EF4-FFF2-40B4-BE49-F238E27FC236}">
                <a16:creationId xmlns:a16="http://schemas.microsoft.com/office/drawing/2014/main" id="{39B0BEB6-27B6-4FDC-BF3D-86E5646E2FBF}"/>
              </a:ext>
            </a:extLst>
          </p:cNvPr>
          <p:cNvPicPr>
            <a:picLocks noChangeAspect="1"/>
          </p:cNvPicPr>
          <p:nvPr/>
        </p:nvPicPr>
        <p:blipFill>
          <a:blip r:embed="rId4"/>
          <a:stretch>
            <a:fillRect/>
          </a:stretch>
        </p:blipFill>
        <p:spPr>
          <a:xfrm>
            <a:off x="5760916" y="2060423"/>
            <a:ext cx="333375" cy="333375"/>
          </a:xfrm>
          <a:prstGeom prst="rect">
            <a:avLst/>
          </a:prstGeom>
        </p:spPr>
      </p:pic>
    </p:spTree>
    <p:extLst>
      <p:ext uri="{BB962C8B-B14F-4D97-AF65-F5344CB8AC3E}">
        <p14:creationId xmlns:p14="http://schemas.microsoft.com/office/powerpoint/2010/main" val="22266165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6" name="TextBox 5">
            <a:extLst>
              <a:ext uri="{FF2B5EF4-FFF2-40B4-BE49-F238E27FC236}">
                <a16:creationId xmlns:a16="http://schemas.microsoft.com/office/drawing/2014/main" id="{F238ADAD-C8B8-4817-BDDB-356BDDB0FB67}"/>
              </a:ext>
            </a:extLst>
          </p:cNvPr>
          <p:cNvSpPr txBox="1"/>
          <p:nvPr/>
        </p:nvSpPr>
        <p:spPr>
          <a:xfrm>
            <a:off x="493909" y="131868"/>
            <a:ext cx="8469881" cy="400110"/>
          </a:xfrm>
          <a:prstGeom prst="rect">
            <a:avLst/>
          </a:prstGeom>
          <a:noFill/>
        </p:spPr>
        <p:txBody>
          <a:bodyPr wrap="square" rtlCol="0">
            <a:spAutoFit/>
          </a:bodyPr>
          <a:lstStyle/>
          <a:p>
            <a:pPr algn="r"/>
            <a:r>
              <a:rPr lang="en-US" sz="2000" dirty="0">
                <a:solidFill>
                  <a:schemeClr val="bg1"/>
                </a:solidFill>
              </a:rPr>
              <a:t>Justice</a:t>
            </a:r>
            <a:endParaRPr lang="en-GB" sz="2000" dirty="0">
              <a:solidFill>
                <a:schemeClr val="bg1"/>
              </a:solidFill>
            </a:endParaRPr>
          </a:p>
        </p:txBody>
      </p:sp>
      <p:graphicFrame>
        <p:nvGraphicFramePr>
          <p:cNvPr id="2" name="Table 2">
            <a:extLst>
              <a:ext uri="{FF2B5EF4-FFF2-40B4-BE49-F238E27FC236}">
                <a16:creationId xmlns:a16="http://schemas.microsoft.com/office/drawing/2014/main" id="{496B2AB9-FD1F-466D-A2F0-344CFBF23A12}"/>
              </a:ext>
            </a:extLst>
          </p:cNvPr>
          <p:cNvGraphicFramePr>
            <a:graphicFrameLocks noGrp="1"/>
          </p:cNvGraphicFramePr>
          <p:nvPr>
            <p:extLst>
              <p:ext uri="{D42A27DB-BD31-4B8C-83A1-F6EECF244321}">
                <p14:modId xmlns:p14="http://schemas.microsoft.com/office/powerpoint/2010/main" val="2185320657"/>
              </p:ext>
            </p:extLst>
          </p:nvPr>
        </p:nvGraphicFramePr>
        <p:xfrm>
          <a:off x="493909" y="546147"/>
          <a:ext cx="5880193" cy="2849602"/>
        </p:xfrm>
        <a:graphic>
          <a:graphicData uri="http://schemas.openxmlformats.org/drawingml/2006/table">
            <a:tbl>
              <a:tblPr firstRow="1" bandRow="1">
                <a:tableStyleId>{C98665B7-6574-423E-A4B5-A6C020D860FF}</a:tableStyleId>
              </a:tblPr>
              <a:tblGrid>
                <a:gridCol w="2560996">
                  <a:extLst>
                    <a:ext uri="{9D8B030D-6E8A-4147-A177-3AD203B41FA5}">
                      <a16:colId xmlns:a16="http://schemas.microsoft.com/office/drawing/2014/main" val="2842465553"/>
                    </a:ext>
                  </a:extLst>
                </a:gridCol>
                <a:gridCol w="3319197">
                  <a:extLst>
                    <a:ext uri="{9D8B030D-6E8A-4147-A177-3AD203B41FA5}">
                      <a16:colId xmlns:a16="http://schemas.microsoft.com/office/drawing/2014/main" val="2393140794"/>
                    </a:ext>
                  </a:extLst>
                </a:gridCol>
              </a:tblGrid>
              <a:tr h="319762">
                <a:tc>
                  <a:txBody>
                    <a:bodyPr/>
                    <a:lstStyle/>
                    <a:p>
                      <a:r>
                        <a:rPr lang="en-US" sz="1000" b="1" dirty="0">
                          <a:solidFill>
                            <a:schemeClr val="bg1"/>
                          </a:solidFill>
                        </a:rPr>
                        <a:t>ORGANISATION</a:t>
                      </a:r>
                      <a:endParaRPr lang="en-GB" sz="1000" b="1"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tc>
                  <a:txBody>
                    <a:bodyPr/>
                    <a:lstStyle/>
                    <a:p>
                      <a:r>
                        <a:rPr lang="en-US" sz="1000" b="1" dirty="0">
                          <a:solidFill>
                            <a:schemeClr val="bg1"/>
                          </a:solidFill>
                        </a:rPr>
                        <a:t>CONTACT</a:t>
                      </a:r>
                      <a:endParaRPr lang="en-GB" sz="1000" b="1"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1072852315"/>
                  </a:ext>
                </a:extLst>
              </a:tr>
              <a:tr h="957504">
                <a:tc>
                  <a:txBody>
                    <a:bodyPr/>
                    <a:lstStyle/>
                    <a:p>
                      <a:pPr algn="just"/>
                      <a:r>
                        <a:rPr lang="en-GB" sz="1000" b="1" i="0" u="none" strike="noStrike" cap="none" baseline="0" dirty="0">
                          <a:solidFill>
                            <a:schemeClr val="bg1"/>
                          </a:solidFill>
                          <a:latin typeface="Arial"/>
                          <a:ea typeface="Arial"/>
                          <a:cs typeface="Arial"/>
                          <a:sym typeface="Arial"/>
                        </a:rPr>
                        <a:t>Start 360</a:t>
                      </a:r>
                    </a:p>
                    <a:p>
                      <a:pPr algn="just"/>
                      <a:endParaRPr lang="en-US" sz="1000" b="0" i="0" u="none" strike="noStrike" cap="none" baseline="0" dirty="0">
                        <a:solidFill>
                          <a:schemeClr val="bg1"/>
                        </a:solidFill>
                        <a:latin typeface="Arial"/>
                        <a:ea typeface="Arial"/>
                        <a:cs typeface="Arial"/>
                        <a:sym typeface="Arial"/>
                      </a:endParaRPr>
                    </a:p>
                    <a:p>
                      <a:pPr algn="just"/>
                      <a:r>
                        <a:rPr lang="en-US" sz="1000" b="1" i="0" u="none" strike="noStrike" cap="none" baseline="0" dirty="0">
                          <a:solidFill>
                            <a:schemeClr val="bg1"/>
                          </a:solidFill>
                          <a:latin typeface="Arial"/>
                          <a:ea typeface="Arial"/>
                          <a:cs typeface="Arial"/>
                          <a:sym typeface="Arial"/>
                        </a:rPr>
                        <a:t>Mentoring and Advocacy Service: </a:t>
                      </a:r>
                      <a:r>
                        <a:rPr lang="en-US" sz="1000" b="0" i="0" u="none" strike="noStrike" cap="none" baseline="0" dirty="0">
                          <a:solidFill>
                            <a:schemeClr val="bg1"/>
                          </a:solidFill>
                          <a:latin typeface="Arial"/>
                          <a:ea typeface="Arial"/>
                          <a:cs typeface="Arial"/>
                          <a:sym typeface="Arial"/>
                        </a:rPr>
                        <a:t>Support service available to every individual within Hydebank Wood Secure College and Women’s Prison.</a:t>
                      </a:r>
                    </a:p>
                    <a:p>
                      <a:pPr algn="just"/>
                      <a:endParaRPr lang="en-US" sz="1000" b="0" i="0" u="none" strike="noStrike" cap="none" baseline="0" dirty="0">
                        <a:solidFill>
                          <a:schemeClr val="bg1"/>
                        </a:solidFill>
                        <a:latin typeface="Arial"/>
                        <a:ea typeface="Arial"/>
                        <a:cs typeface="Arial"/>
                        <a:sym typeface="Arial"/>
                      </a:endParaRPr>
                    </a:p>
                    <a:p>
                      <a:pPr algn="just"/>
                      <a:r>
                        <a:rPr lang="en-US" sz="1000" b="1" i="0" u="none" strike="noStrike" cap="none" baseline="0" dirty="0">
                          <a:solidFill>
                            <a:schemeClr val="bg1"/>
                          </a:solidFill>
                          <a:latin typeface="Arial"/>
                          <a:ea typeface="Arial"/>
                          <a:cs typeface="Arial"/>
                          <a:sym typeface="Arial"/>
                        </a:rPr>
                        <a:t>RDV: </a:t>
                      </a:r>
                      <a:r>
                        <a:rPr lang="en-US" sz="1000" b="0" i="0" u="none" strike="noStrike" cap="none" baseline="0" dirty="0">
                          <a:solidFill>
                            <a:schemeClr val="bg1"/>
                          </a:solidFill>
                          <a:latin typeface="Arial"/>
                          <a:ea typeface="Arial"/>
                          <a:cs typeface="Arial"/>
                          <a:sym typeface="Arial"/>
                        </a:rPr>
                        <a:t>Support for </a:t>
                      </a:r>
                      <a:r>
                        <a:rPr lang="en-US" sz="1000" b="0" i="0" u="none" strike="noStrike" cap="none" baseline="0" dirty="0" err="1">
                          <a:solidFill>
                            <a:schemeClr val="bg1"/>
                          </a:solidFill>
                          <a:latin typeface="Arial"/>
                          <a:ea typeface="Arial"/>
                          <a:cs typeface="Arial"/>
                          <a:sym typeface="Arial"/>
                        </a:rPr>
                        <a:t>exservice</a:t>
                      </a:r>
                      <a:r>
                        <a:rPr lang="en-US" sz="1000" b="0" i="0" u="none" strike="noStrike" cap="none" baseline="0" dirty="0">
                          <a:solidFill>
                            <a:schemeClr val="bg1"/>
                          </a:solidFill>
                          <a:latin typeface="Arial"/>
                          <a:ea typeface="Arial"/>
                          <a:cs typeface="Arial"/>
                          <a:sym typeface="Arial"/>
                        </a:rPr>
                        <a:t> members who have been in custody or had contact with the criminal justice system.</a:t>
                      </a:r>
                    </a:p>
                    <a:p>
                      <a:pPr algn="just"/>
                      <a:endParaRPr lang="en-US" sz="1000" b="0" i="0" u="none" strike="noStrike" cap="none" baseline="0" dirty="0">
                        <a:solidFill>
                          <a:schemeClr val="bg1"/>
                        </a:solidFill>
                        <a:latin typeface="Arial"/>
                        <a:ea typeface="Arial"/>
                        <a:cs typeface="Arial"/>
                        <a:sym typeface="Arial"/>
                      </a:endParaRPr>
                    </a:p>
                    <a:p>
                      <a:pPr algn="just"/>
                      <a:r>
                        <a:rPr lang="en-US" sz="1000" b="1" i="0" u="none" strike="noStrike" cap="none" baseline="0" dirty="0">
                          <a:solidFill>
                            <a:schemeClr val="bg1"/>
                          </a:solidFill>
                          <a:latin typeface="Arial"/>
                          <a:ea typeface="Arial"/>
                          <a:cs typeface="Arial"/>
                          <a:sym typeface="Arial"/>
                        </a:rPr>
                        <a:t>Support Hub: </a:t>
                      </a:r>
                      <a:r>
                        <a:rPr lang="en-US" sz="1000" b="0" i="0" u="none" strike="noStrike" cap="none" baseline="0" dirty="0">
                          <a:solidFill>
                            <a:schemeClr val="bg1"/>
                          </a:solidFill>
                          <a:latin typeface="Arial"/>
                          <a:ea typeface="Arial"/>
                          <a:cs typeface="Arial"/>
                          <a:sym typeface="Arial"/>
                        </a:rPr>
                        <a:t>Support for ex-offenders who have been in contact with the justice system, working along with Prison Arts</a:t>
                      </a:r>
                    </a:p>
                    <a:p>
                      <a:pPr algn="just"/>
                      <a:r>
                        <a:rPr lang="en-US" sz="1000" b="0" i="0" u="none" strike="noStrike" cap="none" baseline="0" dirty="0">
                          <a:solidFill>
                            <a:schemeClr val="bg1"/>
                          </a:solidFill>
                          <a:latin typeface="Arial"/>
                          <a:ea typeface="Arial"/>
                          <a:cs typeface="Arial"/>
                          <a:sym typeface="Arial"/>
                        </a:rPr>
                        <a:t>Foundation and Community Sports</a:t>
                      </a:r>
                    </a:p>
                    <a:p>
                      <a:pPr algn="just"/>
                      <a:r>
                        <a:rPr lang="en-US" sz="1000" b="0" i="0" u="none" strike="noStrike" cap="none" baseline="0" dirty="0">
                          <a:solidFill>
                            <a:schemeClr val="bg1"/>
                          </a:solidFill>
                          <a:latin typeface="Arial"/>
                          <a:ea typeface="Arial"/>
                          <a:cs typeface="Arial"/>
                          <a:sym typeface="Arial"/>
                        </a:rPr>
                        <a:t>Network.</a:t>
                      </a:r>
                      <a:endParaRPr lang="en-GB" sz="1000" b="0"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endParaRPr lang="en-US" sz="1000" b="0" i="0" u="none" strike="noStrike" cap="none" dirty="0">
                        <a:solidFill>
                          <a:schemeClr val="bg1"/>
                        </a:solidFill>
                        <a:effectLst/>
                        <a:latin typeface="Arial"/>
                        <a:ea typeface="Arial"/>
                        <a:cs typeface="Arial"/>
                        <a:sym typeface="Arial"/>
                      </a:endParaRPr>
                    </a:p>
                    <a:p>
                      <a:r>
                        <a:rPr lang="en-US" sz="1000" b="0" i="0" u="none" strike="noStrike" cap="none" dirty="0">
                          <a:solidFill>
                            <a:schemeClr val="bg1"/>
                          </a:solidFill>
                          <a:effectLst/>
                          <a:latin typeface="Arial"/>
                          <a:ea typeface="Arial"/>
                          <a:cs typeface="Arial"/>
                          <a:sym typeface="Arial"/>
                        </a:rPr>
                        <a:t>6 - 10 William Street, Belfast, BT1 1PR</a:t>
                      </a:r>
                    </a:p>
                    <a:p>
                      <a:endParaRPr lang="en-US" sz="1000" b="0" i="0" u="none" strike="noStrike" cap="none" dirty="0">
                        <a:solidFill>
                          <a:schemeClr val="bg1"/>
                        </a:solidFill>
                        <a:effectLst/>
                        <a:latin typeface="Arial"/>
                        <a:ea typeface="Arial"/>
                        <a:cs typeface="Arial"/>
                        <a:sym typeface="Arial"/>
                      </a:endParaRPr>
                    </a:p>
                    <a:p>
                      <a:r>
                        <a:rPr lang="en-US" sz="1000" b="0" i="0" u="none" strike="noStrike" cap="none" dirty="0">
                          <a:solidFill>
                            <a:schemeClr val="bg1"/>
                          </a:solidFill>
                          <a:effectLst/>
                          <a:latin typeface="Arial"/>
                          <a:ea typeface="Arial"/>
                          <a:cs typeface="Arial"/>
                          <a:sym typeface="Arial"/>
                        </a:rPr>
                        <a:t>02890 435810</a:t>
                      </a:r>
                    </a:p>
                    <a:p>
                      <a:endParaRPr lang="en-US" sz="1000" b="0" i="0" u="none" strike="noStrike" cap="none" dirty="0">
                        <a:solidFill>
                          <a:schemeClr val="bg1"/>
                        </a:solidFill>
                        <a:effectLst/>
                        <a:latin typeface="Arial"/>
                        <a:ea typeface="Arial"/>
                        <a:cs typeface="Arial"/>
                        <a:sym typeface="Arial"/>
                      </a:endParaRPr>
                    </a:p>
                    <a:p>
                      <a:r>
                        <a:rPr lang="en-GB" sz="1000" b="1" u="sng" dirty="0">
                          <a:solidFill>
                            <a:srgbClr val="002060"/>
                          </a:solidFill>
                        </a:rPr>
                        <a:t>www.start360.org</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1117904482"/>
                  </a:ext>
                </a:extLst>
              </a:tr>
            </a:tbl>
          </a:graphicData>
        </a:graphic>
      </p:graphicFrame>
      <p:pic>
        <p:nvPicPr>
          <p:cNvPr id="7" name="Picture 6">
            <a:extLst>
              <a:ext uri="{FF2B5EF4-FFF2-40B4-BE49-F238E27FC236}">
                <a16:creationId xmlns:a16="http://schemas.microsoft.com/office/drawing/2014/main" id="{E13F7C30-827B-4AD7-A260-CAEF8926D4B1}"/>
              </a:ext>
            </a:extLst>
          </p:cNvPr>
          <p:cNvPicPr>
            <a:picLocks noChangeAspect="1"/>
          </p:cNvPicPr>
          <p:nvPr/>
        </p:nvPicPr>
        <p:blipFill>
          <a:blip r:embed="rId3"/>
          <a:stretch>
            <a:fillRect/>
          </a:stretch>
        </p:blipFill>
        <p:spPr>
          <a:xfrm>
            <a:off x="5760916" y="1442406"/>
            <a:ext cx="333375" cy="333375"/>
          </a:xfrm>
          <a:prstGeom prst="rect">
            <a:avLst/>
          </a:prstGeom>
        </p:spPr>
      </p:pic>
      <p:pic>
        <p:nvPicPr>
          <p:cNvPr id="9" name="Picture 8">
            <a:extLst>
              <a:ext uri="{FF2B5EF4-FFF2-40B4-BE49-F238E27FC236}">
                <a16:creationId xmlns:a16="http://schemas.microsoft.com/office/drawing/2014/main" id="{39B0BEB6-27B6-4FDC-BF3D-86E5646E2FBF}"/>
              </a:ext>
            </a:extLst>
          </p:cNvPr>
          <p:cNvPicPr>
            <a:picLocks noChangeAspect="1"/>
          </p:cNvPicPr>
          <p:nvPr/>
        </p:nvPicPr>
        <p:blipFill>
          <a:blip r:embed="rId4"/>
          <a:stretch>
            <a:fillRect/>
          </a:stretch>
        </p:blipFill>
        <p:spPr>
          <a:xfrm>
            <a:off x="5760916" y="2060423"/>
            <a:ext cx="333375" cy="333375"/>
          </a:xfrm>
          <a:prstGeom prst="rect">
            <a:avLst/>
          </a:prstGeom>
        </p:spPr>
      </p:pic>
    </p:spTree>
    <p:extLst>
      <p:ext uri="{BB962C8B-B14F-4D97-AF65-F5344CB8AC3E}">
        <p14:creationId xmlns:p14="http://schemas.microsoft.com/office/powerpoint/2010/main" val="34026237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6" name="TextBox 5">
            <a:extLst>
              <a:ext uri="{FF2B5EF4-FFF2-40B4-BE49-F238E27FC236}">
                <a16:creationId xmlns:a16="http://schemas.microsoft.com/office/drawing/2014/main" id="{F238ADAD-C8B8-4817-BDDB-356BDDB0FB67}"/>
              </a:ext>
            </a:extLst>
          </p:cNvPr>
          <p:cNvSpPr txBox="1"/>
          <p:nvPr/>
        </p:nvSpPr>
        <p:spPr>
          <a:xfrm>
            <a:off x="493909" y="131868"/>
            <a:ext cx="8469881" cy="400110"/>
          </a:xfrm>
          <a:prstGeom prst="rect">
            <a:avLst/>
          </a:prstGeom>
          <a:noFill/>
        </p:spPr>
        <p:txBody>
          <a:bodyPr wrap="square" rtlCol="0">
            <a:spAutoFit/>
          </a:bodyPr>
          <a:lstStyle/>
          <a:p>
            <a:pPr algn="r"/>
            <a:r>
              <a:rPr lang="en-US" sz="2000" dirty="0">
                <a:solidFill>
                  <a:schemeClr val="bg1"/>
                </a:solidFill>
              </a:rPr>
              <a:t>Justice</a:t>
            </a:r>
            <a:endParaRPr lang="en-GB" sz="2000" dirty="0">
              <a:solidFill>
                <a:schemeClr val="bg1"/>
              </a:solidFill>
            </a:endParaRPr>
          </a:p>
        </p:txBody>
      </p:sp>
      <p:graphicFrame>
        <p:nvGraphicFramePr>
          <p:cNvPr id="2" name="Table 2">
            <a:extLst>
              <a:ext uri="{FF2B5EF4-FFF2-40B4-BE49-F238E27FC236}">
                <a16:creationId xmlns:a16="http://schemas.microsoft.com/office/drawing/2014/main" id="{496B2AB9-FD1F-466D-A2F0-344CFBF23A12}"/>
              </a:ext>
            </a:extLst>
          </p:cNvPr>
          <p:cNvGraphicFramePr>
            <a:graphicFrameLocks noGrp="1"/>
          </p:cNvGraphicFramePr>
          <p:nvPr>
            <p:extLst>
              <p:ext uri="{D42A27DB-BD31-4B8C-83A1-F6EECF244321}">
                <p14:modId xmlns:p14="http://schemas.microsoft.com/office/powerpoint/2010/main" val="807621865"/>
              </p:ext>
            </p:extLst>
          </p:nvPr>
        </p:nvGraphicFramePr>
        <p:xfrm>
          <a:off x="493909" y="405983"/>
          <a:ext cx="5880193" cy="4373602"/>
        </p:xfrm>
        <a:graphic>
          <a:graphicData uri="http://schemas.openxmlformats.org/drawingml/2006/table">
            <a:tbl>
              <a:tblPr firstRow="1" bandRow="1">
                <a:tableStyleId>{C98665B7-6574-423E-A4B5-A6C020D860FF}</a:tableStyleId>
              </a:tblPr>
              <a:tblGrid>
                <a:gridCol w="2809945">
                  <a:extLst>
                    <a:ext uri="{9D8B030D-6E8A-4147-A177-3AD203B41FA5}">
                      <a16:colId xmlns:a16="http://schemas.microsoft.com/office/drawing/2014/main" val="2842465553"/>
                    </a:ext>
                  </a:extLst>
                </a:gridCol>
                <a:gridCol w="3070248">
                  <a:extLst>
                    <a:ext uri="{9D8B030D-6E8A-4147-A177-3AD203B41FA5}">
                      <a16:colId xmlns:a16="http://schemas.microsoft.com/office/drawing/2014/main" val="2393140794"/>
                    </a:ext>
                  </a:extLst>
                </a:gridCol>
              </a:tblGrid>
              <a:tr h="319762">
                <a:tc>
                  <a:txBody>
                    <a:bodyPr/>
                    <a:lstStyle/>
                    <a:p>
                      <a:r>
                        <a:rPr lang="en-US" sz="1000" b="1" dirty="0">
                          <a:solidFill>
                            <a:schemeClr val="bg1"/>
                          </a:solidFill>
                        </a:rPr>
                        <a:t>ORGANISATION</a:t>
                      </a:r>
                      <a:endParaRPr lang="en-GB" sz="1000" b="1"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tc>
                  <a:txBody>
                    <a:bodyPr/>
                    <a:lstStyle/>
                    <a:p>
                      <a:r>
                        <a:rPr lang="en-US" sz="1000" b="1" dirty="0">
                          <a:solidFill>
                            <a:schemeClr val="bg1"/>
                          </a:solidFill>
                        </a:rPr>
                        <a:t>CONTACT</a:t>
                      </a:r>
                      <a:endParaRPr lang="en-GB" sz="1000" b="1"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1072852315"/>
                  </a:ext>
                </a:extLst>
              </a:tr>
              <a:tr h="957504">
                <a:tc>
                  <a:txBody>
                    <a:bodyPr/>
                    <a:lstStyle/>
                    <a:p>
                      <a:pPr algn="just"/>
                      <a:r>
                        <a:rPr lang="en-US" sz="1000" b="1" i="0" u="none" strike="noStrike" cap="none" baseline="0" dirty="0">
                          <a:solidFill>
                            <a:schemeClr val="bg1"/>
                          </a:solidFill>
                          <a:latin typeface="Arial"/>
                          <a:ea typeface="Arial"/>
                          <a:cs typeface="Arial"/>
                          <a:sym typeface="Arial"/>
                        </a:rPr>
                        <a:t>Extern</a:t>
                      </a:r>
                    </a:p>
                    <a:p>
                      <a:pPr algn="just"/>
                      <a:r>
                        <a:rPr lang="en-US" sz="1000" b="0" i="0" u="none" strike="noStrike" cap="none" baseline="0" dirty="0">
                          <a:solidFill>
                            <a:schemeClr val="bg1"/>
                          </a:solidFill>
                          <a:latin typeface="Arial"/>
                          <a:ea typeface="Arial"/>
                          <a:cs typeface="Arial"/>
                          <a:sym typeface="Arial"/>
                        </a:rPr>
                        <a:t>Projects include:</a:t>
                      </a:r>
                    </a:p>
                    <a:p>
                      <a:pPr algn="just"/>
                      <a:r>
                        <a:rPr lang="en-US" sz="1000" b="1" i="0" u="none" strike="noStrike" cap="none" baseline="0" dirty="0">
                          <a:solidFill>
                            <a:schemeClr val="bg1"/>
                          </a:solidFill>
                          <a:latin typeface="Arial"/>
                          <a:ea typeface="Arial"/>
                          <a:cs typeface="Arial"/>
                          <a:sym typeface="Arial"/>
                        </a:rPr>
                        <a:t>Floating Support: </a:t>
                      </a:r>
                      <a:r>
                        <a:rPr lang="en-US" sz="1000" b="0" i="0" u="none" strike="noStrike" cap="none" baseline="0" dirty="0">
                          <a:solidFill>
                            <a:schemeClr val="bg1"/>
                          </a:solidFill>
                          <a:latin typeface="Arial"/>
                          <a:ea typeface="Arial"/>
                          <a:cs typeface="Arial"/>
                          <a:sym typeface="Arial"/>
                        </a:rPr>
                        <a:t>Floating Support delivers a flexible and responsive service to medium to high risk ex-offenders living in the community. The service is funded by Supporting People and aims to support these individuals to make the transition from prison to the community, obtain suitable accommodation and maintain their tenancies. Referrals to this service are made via Probation, Health and Social Care Trusts and the Prison Service.</a:t>
                      </a:r>
                    </a:p>
                    <a:p>
                      <a:pPr algn="just"/>
                      <a:endParaRPr lang="en-US" sz="1000" b="1" i="0" u="none" strike="noStrike" cap="none" baseline="0" dirty="0">
                        <a:solidFill>
                          <a:schemeClr val="bg1"/>
                        </a:solidFill>
                        <a:latin typeface="Arial"/>
                        <a:ea typeface="Arial"/>
                        <a:cs typeface="Arial"/>
                        <a:sym typeface="Arial"/>
                      </a:endParaRPr>
                    </a:p>
                    <a:p>
                      <a:pPr algn="just"/>
                      <a:r>
                        <a:rPr lang="en-US" sz="1000" b="1" i="0" u="none" strike="noStrike" cap="none" baseline="0" dirty="0">
                          <a:solidFill>
                            <a:schemeClr val="bg1"/>
                          </a:solidFill>
                          <a:latin typeface="Arial"/>
                          <a:ea typeface="Arial"/>
                          <a:cs typeface="Arial"/>
                          <a:sym typeface="Arial"/>
                        </a:rPr>
                        <a:t>Probation Approved Accommodation:</a:t>
                      </a:r>
                    </a:p>
                    <a:p>
                      <a:pPr algn="just"/>
                      <a:r>
                        <a:rPr lang="en-US" sz="1000" b="0" i="0" u="none" strike="noStrike" cap="none" baseline="0" dirty="0">
                          <a:solidFill>
                            <a:schemeClr val="bg1"/>
                          </a:solidFill>
                          <a:latin typeface="Arial"/>
                          <a:ea typeface="Arial"/>
                          <a:cs typeface="Arial"/>
                          <a:sym typeface="Arial"/>
                        </a:rPr>
                        <a:t>We currently operate two facilities for those who have been through the criminal justice system. The hostels work closely with the Floating Support Service to assist individuals to make the transition from group living to independent accommodation. Currently Innis Centre and </a:t>
                      </a:r>
                      <a:r>
                        <a:rPr lang="en-US" sz="1000" b="0" i="0" u="none" strike="noStrike" cap="none" baseline="0" dirty="0" err="1">
                          <a:solidFill>
                            <a:schemeClr val="bg1"/>
                          </a:solidFill>
                          <a:latin typeface="Arial"/>
                          <a:ea typeface="Arial"/>
                          <a:cs typeface="Arial"/>
                          <a:sym typeface="Arial"/>
                        </a:rPr>
                        <a:t>Dismas</a:t>
                      </a:r>
                      <a:r>
                        <a:rPr lang="en-US" sz="1000" b="0" i="0" u="none" strike="noStrike" cap="none" baseline="0" dirty="0">
                          <a:solidFill>
                            <a:schemeClr val="bg1"/>
                          </a:solidFill>
                          <a:latin typeface="Arial"/>
                          <a:ea typeface="Arial"/>
                          <a:cs typeface="Arial"/>
                          <a:sym typeface="Arial"/>
                        </a:rPr>
                        <a:t> House work in partnership with Cancer Focus, who provide a six-week </a:t>
                      </a:r>
                      <a:r>
                        <a:rPr lang="en-US" sz="1000" b="0" i="0" u="none" strike="noStrike" cap="none" baseline="0" dirty="0" err="1">
                          <a:solidFill>
                            <a:schemeClr val="bg1"/>
                          </a:solidFill>
                          <a:latin typeface="Arial"/>
                          <a:ea typeface="Arial"/>
                          <a:cs typeface="Arial"/>
                          <a:sym typeface="Arial"/>
                        </a:rPr>
                        <a:t>programme</a:t>
                      </a:r>
                      <a:r>
                        <a:rPr lang="en-US" sz="1000" b="0" i="0" u="none" strike="noStrike" cap="none" baseline="0" dirty="0">
                          <a:solidFill>
                            <a:schemeClr val="bg1"/>
                          </a:solidFill>
                          <a:latin typeface="Arial"/>
                          <a:ea typeface="Arial"/>
                          <a:cs typeface="Arial"/>
                          <a:sym typeface="Arial"/>
                        </a:rPr>
                        <a:t> to residents, covering: Addiction, Mental health, Smoking cessation, Healthy eating &amp; Yoga Referrals to this service are made via Probation Board for NI</a:t>
                      </a:r>
                      <a:endParaRPr lang="en-GB" sz="1000" b="0"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endParaRPr lang="en-US" sz="1000" b="0" i="0" u="none" strike="noStrike" cap="none" dirty="0">
                        <a:solidFill>
                          <a:schemeClr val="bg1"/>
                        </a:solidFill>
                        <a:effectLst/>
                        <a:latin typeface="Arial"/>
                        <a:ea typeface="Arial"/>
                        <a:cs typeface="Arial"/>
                        <a:sym typeface="Arial"/>
                      </a:endParaRPr>
                    </a:p>
                    <a:p>
                      <a:r>
                        <a:rPr lang="en-US" sz="1000" b="0" i="0" u="none" strike="noStrike" cap="none" dirty="0" err="1">
                          <a:solidFill>
                            <a:schemeClr val="bg1"/>
                          </a:solidFill>
                          <a:effectLst/>
                          <a:latin typeface="Arial"/>
                          <a:ea typeface="Arial"/>
                          <a:cs typeface="Arial"/>
                          <a:sym typeface="Arial"/>
                        </a:rPr>
                        <a:t>Hydepark</a:t>
                      </a:r>
                      <a:r>
                        <a:rPr lang="en-US" sz="1000" b="0" i="0" u="none" strike="noStrike" cap="none" dirty="0">
                          <a:solidFill>
                            <a:schemeClr val="bg1"/>
                          </a:solidFill>
                          <a:effectLst/>
                          <a:latin typeface="Arial"/>
                          <a:ea typeface="Arial"/>
                          <a:cs typeface="Arial"/>
                          <a:sym typeface="Arial"/>
                        </a:rPr>
                        <a:t> House, 3 McKinney Road,</a:t>
                      </a:r>
                    </a:p>
                    <a:p>
                      <a:r>
                        <a:rPr lang="en-US" sz="1000" b="0" i="0" u="none" strike="noStrike" cap="none" dirty="0">
                          <a:solidFill>
                            <a:schemeClr val="bg1"/>
                          </a:solidFill>
                          <a:effectLst/>
                          <a:latin typeface="Arial"/>
                          <a:ea typeface="Arial"/>
                          <a:cs typeface="Arial"/>
                          <a:sym typeface="Arial"/>
                        </a:rPr>
                        <a:t>Newtownabbey, BT36 4PE</a:t>
                      </a:r>
                    </a:p>
                    <a:p>
                      <a:endParaRPr lang="en-US" sz="1000" b="0" i="0" u="none" strike="noStrike" cap="none" dirty="0">
                        <a:solidFill>
                          <a:schemeClr val="bg1"/>
                        </a:solidFill>
                        <a:effectLst/>
                        <a:latin typeface="Arial"/>
                        <a:ea typeface="Arial"/>
                        <a:cs typeface="Arial"/>
                        <a:sym typeface="Arial"/>
                      </a:endParaRPr>
                    </a:p>
                    <a:p>
                      <a:r>
                        <a:rPr lang="en-US" sz="1000" b="0" i="0" u="none" strike="noStrike" cap="none" dirty="0">
                          <a:solidFill>
                            <a:schemeClr val="bg1"/>
                          </a:solidFill>
                          <a:effectLst/>
                          <a:latin typeface="Arial"/>
                          <a:ea typeface="Arial"/>
                          <a:cs typeface="Arial"/>
                          <a:sym typeface="Arial"/>
                        </a:rPr>
                        <a:t>02890 840555</a:t>
                      </a:r>
                    </a:p>
                    <a:p>
                      <a:endParaRPr lang="en-US" sz="1000" b="0" i="0" u="none" strike="noStrike" cap="none" dirty="0">
                        <a:solidFill>
                          <a:schemeClr val="bg1"/>
                        </a:solidFill>
                        <a:effectLst/>
                        <a:latin typeface="Arial"/>
                        <a:ea typeface="Arial"/>
                        <a:cs typeface="Arial"/>
                        <a:sym typeface="Arial"/>
                      </a:endParaRPr>
                    </a:p>
                    <a:p>
                      <a:r>
                        <a:rPr lang="en-GB" sz="1000" b="1" u="sng" dirty="0">
                          <a:solidFill>
                            <a:srgbClr val="002060"/>
                          </a:solidFill>
                        </a:rPr>
                        <a:t>www.extern.org</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1117904482"/>
                  </a:ext>
                </a:extLst>
              </a:tr>
            </a:tbl>
          </a:graphicData>
        </a:graphic>
      </p:graphicFrame>
      <p:pic>
        <p:nvPicPr>
          <p:cNvPr id="7" name="Picture 6">
            <a:extLst>
              <a:ext uri="{FF2B5EF4-FFF2-40B4-BE49-F238E27FC236}">
                <a16:creationId xmlns:a16="http://schemas.microsoft.com/office/drawing/2014/main" id="{E13F7C30-827B-4AD7-A260-CAEF8926D4B1}"/>
              </a:ext>
            </a:extLst>
          </p:cNvPr>
          <p:cNvPicPr>
            <a:picLocks noChangeAspect="1"/>
          </p:cNvPicPr>
          <p:nvPr/>
        </p:nvPicPr>
        <p:blipFill>
          <a:blip r:embed="rId3"/>
          <a:stretch>
            <a:fillRect/>
          </a:stretch>
        </p:blipFill>
        <p:spPr>
          <a:xfrm>
            <a:off x="5760916" y="1442406"/>
            <a:ext cx="333375" cy="333375"/>
          </a:xfrm>
          <a:prstGeom prst="rect">
            <a:avLst/>
          </a:prstGeom>
        </p:spPr>
      </p:pic>
      <p:pic>
        <p:nvPicPr>
          <p:cNvPr id="9" name="Picture 8">
            <a:extLst>
              <a:ext uri="{FF2B5EF4-FFF2-40B4-BE49-F238E27FC236}">
                <a16:creationId xmlns:a16="http://schemas.microsoft.com/office/drawing/2014/main" id="{39B0BEB6-27B6-4FDC-BF3D-86E5646E2FBF}"/>
              </a:ext>
            </a:extLst>
          </p:cNvPr>
          <p:cNvPicPr>
            <a:picLocks noChangeAspect="1"/>
          </p:cNvPicPr>
          <p:nvPr/>
        </p:nvPicPr>
        <p:blipFill>
          <a:blip r:embed="rId4"/>
          <a:stretch>
            <a:fillRect/>
          </a:stretch>
        </p:blipFill>
        <p:spPr>
          <a:xfrm>
            <a:off x="5760916" y="2060423"/>
            <a:ext cx="333375" cy="333375"/>
          </a:xfrm>
          <a:prstGeom prst="rect">
            <a:avLst/>
          </a:prstGeom>
        </p:spPr>
      </p:pic>
    </p:spTree>
    <p:extLst>
      <p:ext uri="{BB962C8B-B14F-4D97-AF65-F5344CB8AC3E}">
        <p14:creationId xmlns:p14="http://schemas.microsoft.com/office/powerpoint/2010/main" val="40686024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6" name="TextBox 5">
            <a:extLst>
              <a:ext uri="{FF2B5EF4-FFF2-40B4-BE49-F238E27FC236}">
                <a16:creationId xmlns:a16="http://schemas.microsoft.com/office/drawing/2014/main" id="{F238ADAD-C8B8-4817-BDDB-356BDDB0FB67}"/>
              </a:ext>
            </a:extLst>
          </p:cNvPr>
          <p:cNvSpPr txBox="1"/>
          <p:nvPr/>
        </p:nvSpPr>
        <p:spPr>
          <a:xfrm>
            <a:off x="493909" y="131868"/>
            <a:ext cx="8469881" cy="400110"/>
          </a:xfrm>
          <a:prstGeom prst="rect">
            <a:avLst/>
          </a:prstGeom>
          <a:noFill/>
        </p:spPr>
        <p:txBody>
          <a:bodyPr wrap="square" rtlCol="0">
            <a:spAutoFit/>
          </a:bodyPr>
          <a:lstStyle/>
          <a:p>
            <a:pPr algn="r"/>
            <a:r>
              <a:rPr lang="en-US" sz="2000" dirty="0">
                <a:solidFill>
                  <a:schemeClr val="bg1"/>
                </a:solidFill>
              </a:rPr>
              <a:t>Justice</a:t>
            </a:r>
            <a:endParaRPr lang="en-GB" sz="2000" dirty="0">
              <a:solidFill>
                <a:schemeClr val="bg1"/>
              </a:solidFill>
            </a:endParaRPr>
          </a:p>
        </p:txBody>
      </p:sp>
      <p:graphicFrame>
        <p:nvGraphicFramePr>
          <p:cNvPr id="2" name="Table 2">
            <a:extLst>
              <a:ext uri="{FF2B5EF4-FFF2-40B4-BE49-F238E27FC236}">
                <a16:creationId xmlns:a16="http://schemas.microsoft.com/office/drawing/2014/main" id="{496B2AB9-FD1F-466D-A2F0-344CFBF23A12}"/>
              </a:ext>
            </a:extLst>
          </p:cNvPr>
          <p:cNvGraphicFramePr>
            <a:graphicFrameLocks noGrp="1"/>
          </p:cNvGraphicFramePr>
          <p:nvPr>
            <p:extLst>
              <p:ext uri="{D42A27DB-BD31-4B8C-83A1-F6EECF244321}">
                <p14:modId xmlns:p14="http://schemas.microsoft.com/office/powerpoint/2010/main" val="4096550800"/>
              </p:ext>
            </p:extLst>
          </p:nvPr>
        </p:nvGraphicFramePr>
        <p:xfrm>
          <a:off x="493909" y="546147"/>
          <a:ext cx="5880193" cy="4133979"/>
        </p:xfrm>
        <a:graphic>
          <a:graphicData uri="http://schemas.openxmlformats.org/drawingml/2006/table">
            <a:tbl>
              <a:tblPr firstRow="1" bandRow="1">
                <a:tableStyleId>{C98665B7-6574-423E-A4B5-A6C020D860FF}</a:tableStyleId>
              </a:tblPr>
              <a:tblGrid>
                <a:gridCol w="2560996">
                  <a:extLst>
                    <a:ext uri="{9D8B030D-6E8A-4147-A177-3AD203B41FA5}">
                      <a16:colId xmlns:a16="http://schemas.microsoft.com/office/drawing/2014/main" val="2842465553"/>
                    </a:ext>
                  </a:extLst>
                </a:gridCol>
                <a:gridCol w="3319197">
                  <a:extLst>
                    <a:ext uri="{9D8B030D-6E8A-4147-A177-3AD203B41FA5}">
                      <a16:colId xmlns:a16="http://schemas.microsoft.com/office/drawing/2014/main" val="2393140794"/>
                    </a:ext>
                  </a:extLst>
                </a:gridCol>
              </a:tblGrid>
              <a:tr h="319762">
                <a:tc>
                  <a:txBody>
                    <a:bodyPr/>
                    <a:lstStyle/>
                    <a:p>
                      <a:r>
                        <a:rPr lang="en-US" sz="1000" b="1" dirty="0">
                          <a:solidFill>
                            <a:schemeClr val="bg1"/>
                          </a:solidFill>
                        </a:rPr>
                        <a:t>ORGANISATION</a:t>
                      </a:r>
                      <a:endParaRPr lang="en-GB" sz="1000" b="1"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tc>
                  <a:txBody>
                    <a:bodyPr/>
                    <a:lstStyle/>
                    <a:p>
                      <a:r>
                        <a:rPr lang="en-US" sz="1000" b="1" dirty="0">
                          <a:solidFill>
                            <a:schemeClr val="bg1"/>
                          </a:solidFill>
                        </a:rPr>
                        <a:t>CONTACT</a:t>
                      </a:r>
                      <a:endParaRPr lang="en-GB" sz="1000" b="1"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1072852315"/>
                  </a:ext>
                </a:extLst>
              </a:tr>
              <a:tr h="957504">
                <a:tc>
                  <a:txBody>
                    <a:bodyPr/>
                    <a:lstStyle/>
                    <a:p>
                      <a:r>
                        <a:rPr lang="en-US" sz="1000" b="1" i="0" u="none" strike="noStrike" cap="none" dirty="0">
                          <a:solidFill>
                            <a:schemeClr val="bg1"/>
                          </a:solidFill>
                          <a:effectLst/>
                          <a:latin typeface="Arial"/>
                          <a:ea typeface="Arial"/>
                          <a:cs typeface="Arial"/>
                          <a:sym typeface="Arial"/>
                        </a:rPr>
                        <a:t>Youth Justice Agency</a:t>
                      </a:r>
                    </a:p>
                    <a:p>
                      <a:pPr algn="just"/>
                      <a:r>
                        <a:rPr lang="en-US" sz="1000" b="0" i="0" u="none" strike="noStrike" cap="none" dirty="0">
                          <a:solidFill>
                            <a:schemeClr val="bg1"/>
                          </a:solidFill>
                          <a:effectLst/>
                          <a:latin typeface="Arial"/>
                          <a:ea typeface="Arial"/>
                          <a:cs typeface="Arial"/>
                          <a:sym typeface="Arial"/>
                        </a:rPr>
                        <a:t>The Youth Justice Agency aims to make communities safer by helping children to</a:t>
                      </a:r>
                    </a:p>
                    <a:p>
                      <a:r>
                        <a:rPr lang="en-US" sz="1000" b="0" i="0" u="none" strike="noStrike" cap="none" dirty="0">
                          <a:solidFill>
                            <a:schemeClr val="bg1"/>
                          </a:solidFill>
                          <a:effectLst/>
                          <a:latin typeface="Arial"/>
                          <a:ea typeface="Arial"/>
                          <a:cs typeface="Arial"/>
                          <a:sym typeface="Arial"/>
                        </a:rPr>
                        <a:t>stop offending. The Agency works with children aged 10-17 years who have</a:t>
                      </a:r>
                    </a:p>
                    <a:p>
                      <a:r>
                        <a:rPr lang="en-US" sz="1000" b="0" i="0" u="none" strike="noStrike" cap="none" dirty="0">
                          <a:solidFill>
                            <a:schemeClr val="bg1"/>
                          </a:solidFill>
                          <a:effectLst/>
                          <a:latin typeface="Arial"/>
                          <a:ea typeface="Arial"/>
                          <a:cs typeface="Arial"/>
                          <a:sym typeface="Arial"/>
                        </a:rPr>
                        <a:t>offended or are at serious risk of offending.</a:t>
                      </a:r>
                      <a:endParaRPr lang="en-GB" sz="1000" b="0"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r>
                        <a:rPr lang="en-US" sz="1000" b="0" i="0" u="none" strike="noStrike" cap="none" dirty="0">
                          <a:solidFill>
                            <a:schemeClr val="bg1"/>
                          </a:solidFill>
                          <a:effectLst/>
                          <a:latin typeface="Arial"/>
                          <a:ea typeface="Arial"/>
                          <a:cs typeface="Arial"/>
                          <a:sym typeface="Arial"/>
                        </a:rPr>
                        <a:t>41 Waring street, Belfast, BT1 2DY</a:t>
                      </a:r>
                    </a:p>
                    <a:p>
                      <a:endParaRPr lang="en-US" sz="1000" b="0" i="0" u="none" strike="noStrike" cap="none" dirty="0">
                        <a:solidFill>
                          <a:schemeClr val="bg1"/>
                        </a:solidFill>
                        <a:effectLst/>
                        <a:latin typeface="Arial"/>
                        <a:ea typeface="Arial"/>
                        <a:cs typeface="Arial"/>
                        <a:sym typeface="Arial"/>
                      </a:endParaRPr>
                    </a:p>
                    <a:p>
                      <a:r>
                        <a:rPr lang="en-US" sz="1000" b="0" i="0" u="none" strike="noStrike" cap="none" dirty="0">
                          <a:solidFill>
                            <a:schemeClr val="bg1"/>
                          </a:solidFill>
                          <a:effectLst/>
                          <a:latin typeface="Arial"/>
                          <a:ea typeface="Arial"/>
                          <a:cs typeface="Arial"/>
                          <a:sym typeface="Arial"/>
                        </a:rPr>
                        <a:t>02890 316418</a:t>
                      </a:r>
                    </a:p>
                    <a:p>
                      <a:endParaRPr lang="en-US" sz="1000" b="0" i="0" u="none" strike="noStrike" cap="none" dirty="0">
                        <a:solidFill>
                          <a:schemeClr val="bg1"/>
                        </a:solidFill>
                        <a:effectLst/>
                        <a:latin typeface="Arial"/>
                        <a:ea typeface="Arial"/>
                        <a:cs typeface="Arial"/>
                        <a:sym typeface="Arial"/>
                      </a:endParaRPr>
                    </a:p>
                    <a:p>
                      <a:r>
                        <a:rPr lang="en-US" sz="1000" b="1" i="0" u="sng" strike="noStrike" cap="none" dirty="0">
                          <a:solidFill>
                            <a:srgbClr val="002060"/>
                          </a:solidFill>
                          <a:effectLst/>
                          <a:latin typeface="Arial"/>
                          <a:ea typeface="Arial"/>
                          <a:cs typeface="Arial"/>
                          <a:sym typeface="Arial"/>
                        </a:rPr>
                        <a:t>www.yjani.gov.uk</a:t>
                      </a:r>
                      <a:endParaRPr lang="en-GB" sz="1000" b="1" i="0" u="sng" strike="noStrike" cap="none" dirty="0">
                        <a:solidFill>
                          <a:srgbClr val="002060"/>
                        </a:solidFill>
                        <a:effectLst/>
                        <a:latin typeface="Arial"/>
                        <a:cs typeface="Arial"/>
                        <a:sym typeface="Aria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1117904482"/>
                  </a:ext>
                </a:extLst>
              </a:tr>
              <a:tr h="1040537">
                <a:tc>
                  <a:txBody>
                    <a:bodyPr/>
                    <a:lstStyle/>
                    <a:p>
                      <a:pPr algn="just"/>
                      <a:r>
                        <a:rPr lang="en-US" sz="1000" b="1" i="0" u="none" strike="noStrike" cap="none" dirty="0">
                          <a:solidFill>
                            <a:schemeClr val="bg1"/>
                          </a:solidFill>
                          <a:effectLst/>
                          <a:latin typeface="Arial"/>
                          <a:ea typeface="Arial"/>
                          <a:cs typeface="Arial"/>
                          <a:sym typeface="Arial"/>
                        </a:rPr>
                        <a:t>Victim Support</a:t>
                      </a:r>
                    </a:p>
                    <a:p>
                      <a:pPr algn="just"/>
                      <a:r>
                        <a:rPr lang="en-US" sz="1000" b="0" i="0" u="none" strike="noStrike" cap="none" dirty="0">
                          <a:solidFill>
                            <a:schemeClr val="bg1"/>
                          </a:solidFill>
                          <a:effectLst/>
                          <a:latin typeface="Arial"/>
                          <a:ea typeface="Arial"/>
                          <a:cs typeface="Arial"/>
                          <a:sym typeface="Arial"/>
                        </a:rPr>
                        <a:t>- Information and advice</a:t>
                      </a:r>
                    </a:p>
                    <a:p>
                      <a:pPr algn="just"/>
                      <a:r>
                        <a:rPr lang="en-US" sz="1000" b="0" i="0" u="none" strike="noStrike" cap="none" dirty="0">
                          <a:solidFill>
                            <a:schemeClr val="bg1"/>
                          </a:solidFill>
                          <a:effectLst/>
                          <a:latin typeface="Arial"/>
                          <a:ea typeface="Arial"/>
                          <a:cs typeface="Arial"/>
                          <a:sym typeface="Arial"/>
                        </a:rPr>
                        <a:t>- Immediate emotional and practical help</a:t>
                      </a:r>
                    </a:p>
                    <a:p>
                      <a:pPr algn="just"/>
                      <a:r>
                        <a:rPr lang="en-US" sz="1000" b="0" i="0" u="none" strike="noStrike" cap="none" dirty="0">
                          <a:solidFill>
                            <a:schemeClr val="bg1"/>
                          </a:solidFill>
                          <a:effectLst/>
                          <a:latin typeface="Arial"/>
                          <a:ea typeface="Arial"/>
                          <a:cs typeface="Arial"/>
                          <a:sym typeface="Arial"/>
                        </a:rPr>
                        <a:t>- Longer term emotional and practical help</a:t>
                      </a:r>
                    </a:p>
                    <a:p>
                      <a:pPr algn="just"/>
                      <a:r>
                        <a:rPr lang="en-US" sz="1000" b="0" i="0" u="none" strike="noStrike" cap="none" dirty="0">
                          <a:solidFill>
                            <a:schemeClr val="bg1"/>
                          </a:solidFill>
                          <a:effectLst/>
                          <a:latin typeface="Arial"/>
                          <a:ea typeface="Arial"/>
                          <a:cs typeface="Arial"/>
                          <a:sym typeface="Arial"/>
                        </a:rPr>
                        <a:t>- Advocacy</a:t>
                      </a:r>
                    </a:p>
                    <a:p>
                      <a:pPr algn="just"/>
                      <a:r>
                        <a:rPr lang="en-US" sz="1000" b="0" i="0" u="none" strike="noStrike" cap="none" dirty="0">
                          <a:solidFill>
                            <a:schemeClr val="bg1"/>
                          </a:solidFill>
                          <a:effectLst/>
                          <a:latin typeface="Arial"/>
                          <a:ea typeface="Arial"/>
                          <a:cs typeface="Arial"/>
                          <a:sym typeface="Arial"/>
                        </a:rPr>
                        <a:t>- Peer support and group work</a:t>
                      </a:r>
                    </a:p>
                    <a:p>
                      <a:pPr algn="just"/>
                      <a:r>
                        <a:rPr lang="en-US" sz="1000" b="0" i="0" u="none" strike="noStrike" cap="none" dirty="0">
                          <a:solidFill>
                            <a:schemeClr val="bg1"/>
                          </a:solidFill>
                          <a:effectLst/>
                          <a:latin typeface="Arial"/>
                          <a:ea typeface="Arial"/>
                          <a:cs typeface="Arial"/>
                          <a:sym typeface="Arial"/>
                        </a:rPr>
                        <a:t>- Restorative justice</a:t>
                      </a:r>
                    </a:p>
                    <a:p>
                      <a:pPr algn="just"/>
                      <a:r>
                        <a:rPr lang="en-US" sz="1000" b="0" i="0" u="none" strike="noStrike" cap="none" dirty="0">
                          <a:solidFill>
                            <a:schemeClr val="bg1"/>
                          </a:solidFill>
                          <a:effectLst/>
                          <a:latin typeface="Arial"/>
                          <a:ea typeface="Arial"/>
                          <a:cs typeface="Arial"/>
                          <a:sym typeface="Arial"/>
                        </a:rPr>
                        <a:t>- Personal safety services</a:t>
                      </a:r>
                    </a:p>
                    <a:p>
                      <a:pPr algn="l"/>
                      <a:r>
                        <a:rPr lang="en-US" sz="1000" b="0" i="0" u="none" strike="noStrike" cap="none" dirty="0">
                          <a:solidFill>
                            <a:schemeClr val="bg1"/>
                          </a:solidFill>
                          <a:effectLst/>
                          <a:latin typeface="Arial"/>
                          <a:ea typeface="Arial"/>
                          <a:cs typeface="Arial"/>
                          <a:sym typeface="Arial"/>
                        </a:rPr>
                        <a:t>- Help in navigating the criminal justice   system</a:t>
                      </a:r>
                      <a:endParaRPr lang="en-GB" sz="1000" b="0"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0" i="0" u="none" strike="noStrike" cap="none" dirty="0">
                          <a:solidFill>
                            <a:schemeClr val="bg1"/>
                          </a:solidFill>
                          <a:effectLst/>
                          <a:latin typeface="Arial"/>
                          <a:ea typeface="Arial"/>
                          <a:cs typeface="Arial"/>
                          <a:sym typeface="Arial"/>
                        </a:rPr>
                        <a:t>Central Office: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0" i="0" u="none" strike="noStrike" cap="none" dirty="0">
                          <a:solidFill>
                            <a:schemeClr val="bg1"/>
                          </a:solidFill>
                          <a:effectLst/>
                          <a:latin typeface="Arial"/>
                          <a:ea typeface="Arial"/>
                          <a:cs typeface="Arial"/>
                          <a:sym typeface="Arial"/>
                        </a:rPr>
                        <a:t>1st floor Albany House, 73-75 Gt Victoria St,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0" i="0" u="none" strike="noStrike" cap="none" dirty="0">
                          <a:solidFill>
                            <a:schemeClr val="bg1"/>
                          </a:solidFill>
                          <a:effectLst/>
                          <a:latin typeface="Arial"/>
                          <a:ea typeface="Arial"/>
                          <a:cs typeface="Arial"/>
                          <a:sym typeface="Arial"/>
                        </a:rPr>
                        <a:t>Belfast, BT2 7AF</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000" b="0" i="0" u="none" strike="noStrike" cap="none" dirty="0">
                        <a:solidFill>
                          <a:schemeClr val="bg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0" i="0" u="none" strike="noStrike" cap="none" dirty="0">
                          <a:solidFill>
                            <a:schemeClr val="bg1"/>
                          </a:solidFill>
                          <a:effectLst/>
                          <a:latin typeface="Arial"/>
                          <a:ea typeface="Arial"/>
                          <a:cs typeface="Arial"/>
                          <a:sym typeface="Arial"/>
                        </a:rPr>
                        <a:t>02890 243133</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000" b="0" i="0" u="none" strike="noStrike" cap="none" dirty="0">
                        <a:solidFill>
                          <a:schemeClr val="bg1"/>
                        </a:solidFill>
                        <a:effectLs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1" i="0" u="sng" strike="noStrike" cap="none" dirty="0">
                          <a:solidFill>
                            <a:srgbClr val="002060"/>
                          </a:solidFill>
                          <a:effectLst/>
                          <a:latin typeface="Arial"/>
                          <a:cs typeface="Arial"/>
                          <a:sym typeface="Arial"/>
                        </a:rPr>
                        <a:t>www.victimsupportni.com</a:t>
                      </a:r>
                      <a:endParaRPr lang="en-GB" sz="1000" b="1" u="sng" dirty="0">
                        <a:solidFill>
                          <a:srgbClr val="002060"/>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2176183500"/>
                  </a:ext>
                </a:extLst>
              </a:tr>
              <a:tr h="1040537">
                <a:tc>
                  <a:txBody>
                    <a:bodyPr/>
                    <a:lstStyle/>
                    <a:p>
                      <a:pPr algn="just"/>
                      <a:r>
                        <a:rPr lang="en-GB" sz="1000" b="1" i="0" u="none" strike="noStrike" cap="none" dirty="0">
                          <a:solidFill>
                            <a:schemeClr val="bg1"/>
                          </a:solidFill>
                          <a:effectLst/>
                          <a:latin typeface="Arial"/>
                          <a:ea typeface="Arial"/>
                          <a:cs typeface="Arial"/>
                          <a:sym typeface="Arial"/>
                        </a:rPr>
                        <a:t>Probation Board NI</a:t>
                      </a:r>
                    </a:p>
                    <a:p>
                      <a:pPr algn="just"/>
                      <a:r>
                        <a:rPr lang="en-US" sz="1000" b="0" dirty="0">
                          <a:solidFill>
                            <a:schemeClr val="bg1"/>
                          </a:solidFill>
                        </a:rPr>
                        <a:t>Responsible to the Northern Ireland Department of Justice for the Probation Service in Northern Ireland.</a:t>
                      </a:r>
                      <a:endParaRPr lang="en-GB" sz="1000" b="0" dirty="0">
                        <a:solidFill>
                          <a:schemeClr val="bg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algn="l"/>
                      <a:r>
                        <a:rPr lang="en-US" sz="1000" b="0" i="0" u="none" strike="noStrike" cap="none" dirty="0">
                          <a:solidFill>
                            <a:schemeClr val="bg1"/>
                          </a:solidFill>
                          <a:effectLst/>
                          <a:latin typeface="Arial"/>
                          <a:ea typeface="Arial"/>
                          <a:cs typeface="Arial"/>
                          <a:sym typeface="Arial"/>
                        </a:rPr>
                        <a:t>Headquarters</a:t>
                      </a:r>
                    </a:p>
                    <a:p>
                      <a:pPr algn="l"/>
                      <a:r>
                        <a:rPr lang="en-US" sz="1000" b="0" i="0" u="none" strike="noStrike" cap="none" dirty="0">
                          <a:solidFill>
                            <a:schemeClr val="bg1"/>
                          </a:solidFill>
                          <a:effectLst/>
                          <a:latin typeface="Arial"/>
                          <a:ea typeface="Arial"/>
                          <a:cs typeface="Arial"/>
                          <a:sym typeface="Arial"/>
                        </a:rPr>
                        <a:t>80-90 North Street, Belfast, BT1 1LD</a:t>
                      </a:r>
                    </a:p>
                    <a:p>
                      <a:pPr algn="l"/>
                      <a:r>
                        <a:rPr lang="en-US" sz="1000" b="0" i="0" u="none" strike="noStrike" cap="none" dirty="0">
                          <a:solidFill>
                            <a:schemeClr val="bg1"/>
                          </a:solidFill>
                          <a:effectLst/>
                          <a:latin typeface="Arial"/>
                          <a:ea typeface="Arial"/>
                          <a:cs typeface="Arial"/>
                          <a:sym typeface="Arial"/>
                        </a:rPr>
                        <a:t>02890 522522</a:t>
                      </a:r>
                    </a:p>
                    <a:p>
                      <a:pPr algn="l"/>
                      <a:endParaRPr lang="en-US" sz="1000" b="0" i="0" u="none" strike="noStrike" cap="none" dirty="0">
                        <a:solidFill>
                          <a:schemeClr val="bg1"/>
                        </a:solidFill>
                        <a:effectLst/>
                        <a:latin typeface="Arial"/>
                        <a:ea typeface="Arial"/>
                        <a:cs typeface="Arial"/>
                        <a:sym typeface="Arial"/>
                      </a:endParaRPr>
                    </a:p>
                    <a:p>
                      <a:pPr algn="l"/>
                      <a:r>
                        <a:rPr lang="en-US" sz="1000" b="1" i="0" u="sng" strike="noStrike" cap="none" dirty="0">
                          <a:solidFill>
                            <a:srgbClr val="002060"/>
                          </a:solidFill>
                          <a:effectLst/>
                          <a:latin typeface="Arial"/>
                          <a:ea typeface="Arial"/>
                          <a:cs typeface="Arial"/>
                          <a:sym typeface="Arial"/>
                        </a:rPr>
                        <a:t>www.pbni.org.uk</a:t>
                      </a:r>
                      <a:endParaRPr lang="en-GB" sz="1000" b="1" u="sng" dirty="0">
                        <a:solidFill>
                          <a:srgbClr val="002060"/>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2098517802"/>
                  </a:ext>
                </a:extLst>
              </a:tr>
            </a:tbl>
          </a:graphicData>
        </a:graphic>
      </p:graphicFrame>
      <p:pic>
        <p:nvPicPr>
          <p:cNvPr id="10" name="Picture 9">
            <a:extLst>
              <a:ext uri="{FF2B5EF4-FFF2-40B4-BE49-F238E27FC236}">
                <a16:creationId xmlns:a16="http://schemas.microsoft.com/office/drawing/2014/main" id="{7D084392-C1A8-41F7-992A-8BAB04BF631E}"/>
              </a:ext>
            </a:extLst>
          </p:cNvPr>
          <p:cNvPicPr>
            <a:picLocks noChangeAspect="1"/>
          </p:cNvPicPr>
          <p:nvPr/>
        </p:nvPicPr>
        <p:blipFill>
          <a:blip r:embed="rId3"/>
          <a:stretch>
            <a:fillRect/>
          </a:stretch>
        </p:blipFill>
        <p:spPr>
          <a:xfrm>
            <a:off x="5788298" y="3735251"/>
            <a:ext cx="333375" cy="333375"/>
          </a:xfrm>
          <a:prstGeom prst="rect">
            <a:avLst/>
          </a:prstGeom>
        </p:spPr>
      </p:pic>
    </p:spTree>
    <p:extLst>
      <p:ext uri="{BB962C8B-B14F-4D97-AF65-F5344CB8AC3E}">
        <p14:creationId xmlns:p14="http://schemas.microsoft.com/office/powerpoint/2010/main" val="31313715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4" name="Rectangle 3">
            <a:extLst>
              <a:ext uri="{FF2B5EF4-FFF2-40B4-BE49-F238E27FC236}">
                <a16:creationId xmlns:a16="http://schemas.microsoft.com/office/drawing/2014/main" id="{7B5B5034-D5A7-4920-82A2-C9E8FFA7D597}"/>
              </a:ext>
            </a:extLst>
          </p:cNvPr>
          <p:cNvSpPr/>
          <p:nvPr/>
        </p:nvSpPr>
        <p:spPr>
          <a:xfrm>
            <a:off x="0" y="0"/>
            <a:ext cx="9144000" cy="107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Google Shape;112;p15"/>
          <p:cNvSpPr txBox="1">
            <a:spLocks noGrp="1"/>
          </p:cNvSpPr>
          <p:nvPr>
            <p:ph type="subTitle" idx="1"/>
          </p:nvPr>
        </p:nvSpPr>
        <p:spPr>
          <a:xfrm>
            <a:off x="685800" y="1415791"/>
            <a:ext cx="7772400" cy="2255158"/>
          </a:xfrm>
          <a:prstGeom prst="rect">
            <a:avLst/>
          </a:prstGeom>
        </p:spPr>
        <p:txBody>
          <a:bodyPr spcFirstLastPara="1" wrap="square" lIns="91425" tIns="91425" rIns="91425" bIns="91425" anchor="t" anchorCtr="0">
            <a:noAutofit/>
          </a:bodyPr>
          <a:lstStyle/>
          <a:p>
            <a:pPr>
              <a:lnSpc>
                <a:spcPct val="107000"/>
              </a:lnSpc>
              <a:spcAft>
                <a:spcPts val="800"/>
              </a:spcAft>
            </a:pPr>
            <a:r>
              <a:rPr lang="en-US" sz="1000" dirty="0">
                <a:effectLst/>
                <a:latin typeface="+mj-lt"/>
                <a:ea typeface="Calibri" panose="020F0502020204030204" pitchFamily="34" charset="0"/>
                <a:cs typeface="Times New Roman" panose="02020603050405020304" pitchFamily="18" charset="0"/>
              </a:rPr>
              <a:t>This directory was researched and populated by Springboards Gamechanger 2021 </a:t>
            </a:r>
            <a:r>
              <a:rPr lang="en-US" sz="1000" dirty="0" err="1">
                <a:effectLst/>
                <a:latin typeface="+mj-lt"/>
                <a:ea typeface="Calibri" panose="020F0502020204030204" pitchFamily="34" charset="0"/>
                <a:cs typeface="Times New Roman" panose="02020603050405020304" pitchFamily="18" charset="0"/>
              </a:rPr>
              <a:t>programme</a:t>
            </a:r>
            <a:r>
              <a:rPr lang="en-US" sz="1000" dirty="0">
                <a:effectLst/>
                <a:latin typeface="+mj-lt"/>
                <a:ea typeface="Calibri" panose="020F0502020204030204" pitchFamily="34" charset="0"/>
                <a:cs typeface="Times New Roman" panose="02020603050405020304" pitchFamily="18" charset="0"/>
              </a:rPr>
              <a:t> participants, if you would like your </a:t>
            </a:r>
            <a:r>
              <a:rPr lang="en-US" sz="1000" dirty="0" err="1">
                <a:effectLst/>
                <a:latin typeface="+mj-lt"/>
                <a:ea typeface="Calibri" panose="020F0502020204030204" pitchFamily="34" charset="0"/>
                <a:cs typeface="Times New Roman" panose="02020603050405020304" pitchFamily="18" charset="0"/>
              </a:rPr>
              <a:t>organisations</a:t>
            </a:r>
            <a:r>
              <a:rPr lang="en-US" sz="1000" dirty="0">
                <a:effectLst/>
                <a:latin typeface="+mj-lt"/>
                <a:ea typeface="Calibri" panose="020F0502020204030204" pitchFamily="34" charset="0"/>
                <a:cs typeface="Times New Roman" panose="02020603050405020304" pitchFamily="18" charset="0"/>
              </a:rPr>
              <a:t> information added or would like content amended please contact us on 02890 315111 or email admin@springboard-opps.org</a:t>
            </a:r>
          </a:p>
          <a:p>
            <a:pPr>
              <a:lnSpc>
                <a:spcPct val="150000"/>
              </a:lnSpc>
            </a:pPr>
            <a:endParaRPr lang="en-GB" sz="1000" dirty="0">
              <a:solidFill>
                <a:schemeClr val="bg1"/>
              </a:solidFill>
              <a:latin typeface="+mj-lt"/>
            </a:endParaRPr>
          </a:p>
          <a:p>
            <a:pPr>
              <a:lnSpc>
                <a:spcPct val="150000"/>
              </a:lnSpc>
            </a:pPr>
            <a:r>
              <a:rPr lang="en-GB" sz="1000" dirty="0">
                <a:solidFill>
                  <a:schemeClr val="bg1"/>
                </a:solidFill>
                <a:latin typeface="+mj-lt"/>
              </a:rPr>
              <a:t>Springboard Opportunities Ltd.</a:t>
            </a:r>
          </a:p>
          <a:p>
            <a:pPr>
              <a:lnSpc>
                <a:spcPct val="150000"/>
              </a:lnSpc>
            </a:pPr>
            <a:r>
              <a:rPr lang="en-GB" sz="1000" dirty="0">
                <a:solidFill>
                  <a:schemeClr val="bg1"/>
                </a:solidFill>
                <a:latin typeface="+mj-lt"/>
              </a:rPr>
              <a:t>112-114 Donegal Street, Belfast, BT1 2GX</a:t>
            </a:r>
          </a:p>
          <a:p>
            <a:pPr>
              <a:lnSpc>
                <a:spcPct val="150000"/>
              </a:lnSpc>
            </a:pPr>
            <a:r>
              <a:rPr lang="en-GB" sz="1000" dirty="0">
                <a:solidFill>
                  <a:schemeClr val="bg1"/>
                </a:solidFill>
                <a:latin typeface="+mj-lt"/>
              </a:rPr>
              <a:t>02890 315111</a:t>
            </a:r>
          </a:p>
          <a:p>
            <a:pPr>
              <a:lnSpc>
                <a:spcPct val="150000"/>
              </a:lnSpc>
            </a:pPr>
            <a:r>
              <a:rPr lang="en-GB" sz="1000" u="sng" dirty="0">
                <a:solidFill>
                  <a:srgbClr val="002060"/>
                </a:solidFill>
                <a:latin typeface="+mj-lt"/>
              </a:rPr>
              <a:t>www.springboard-opps.org</a:t>
            </a:r>
          </a:p>
        </p:txBody>
      </p:sp>
      <p:pic>
        <p:nvPicPr>
          <p:cNvPr id="5" name="Picture 4">
            <a:extLst>
              <a:ext uri="{FF2B5EF4-FFF2-40B4-BE49-F238E27FC236}">
                <a16:creationId xmlns:a16="http://schemas.microsoft.com/office/drawing/2014/main" id="{EC0A08D3-DE1E-4588-BC16-4D0BA267CC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311" y="358211"/>
            <a:ext cx="3726146" cy="428589"/>
          </a:xfrm>
          <a:prstGeom prst="rect">
            <a:avLst/>
          </a:prstGeom>
        </p:spPr>
      </p:pic>
      <p:pic>
        <p:nvPicPr>
          <p:cNvPr id="6" name="Picture 5">
            <a:extLst>
              <a:ext uri="{FF2B5EF4-FFF2-40B4-BE49-F238E27FC236}">
                <a16:creationId xmlns:a16="http://schemas.microsoft.com/office/drawing/2014/main" id="{E3A3179A-16B9-47A1-82A4-99E56DB9DC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35447" y="167426"/>
            <a:ext cx="709577" cy="712662"/>
          </a:xfrm>
          <a:prstGeom prst="rect">
            <a:avLst/>
          </a:prstGeom>
        </p:spPr>
      </p:pic>
      <p:pic>
        <p:nvPicPr>
          <p:cNvPr id="7" name="Picture 6">
            <a:extLst>
              <a:ext uri="{FF2B5EF4-FFF2-40B4-BE49-F238E27FC236}">
                <a16:creationId xmlns:a16="http://schemas.microsoft.com/office/drawing/2014/main" id="{6808CCF2-778C-457C-A547-A1A6BCC26B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67428" y="167426"/>
            <a:ext cx="2313276" cy="898761"/>
          </a:xfrm>
          <a:prstGeom prst="rect">
            <a:avLst/>
          </a:prstGeom>
        </p:spPr>
      </p:pic>
      <p:pic>
        <p:nvPicPr>
          <p:cNvPr id="8" name="Picture 7">
            <a:extLst>
              <a:ext uri="{FF2B5EF4-FFF2-40B4-BE49-F238E27FC236}">
                <a16:creationId xmlns:a16="http://schemas.microsoft.com/office/drawing/2014/main" id="{3B87A529-4534-4369-87EB-747BA062278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61216" y="4150650"/>
            <a:ext cx="2663392" cy="839353"/>
          </a:xfrm>
          <a:prstGeom prst="rect">
            <a:avLst/>
          </a:prstGeom>
        </p:spPr>
      </p:pic>
      <p:pic>
        <p:nvPicPr>
          <p:cNvPr id="3" name="Picture 2">
            <a:extLst>
              <a:ext uri="{FF2B5EF4-FFF2-40B4-BE49-F238E27FC236}">
                <a16:creationId xmlns:a16="http://schemas.microsoft.com/office/drawing/2014/main" id="{A3FFB500-7885-4000-A860-AA2945874608}"/>
              </a:ext>
            </a:extLst>
          </p:cNvPr>
          <p:cNvPicPr>
            <a:picLocks noChangeAspect="1"/>
          </p:cNvPicPr>
          <p:nvPr/>
        </p:nvPicPr>
        <p:blipFill>
          <a:blip r:embed="rId7"/>
          <a:stretch>
            <a:fillRect/>
          </a:stretch>
        </p:blipFill>
        <p:spPr>
          <a:xfrm>
            <a:off x="0" y="4140384"/>
            <a:ext cx="3408329" cy="1003116"/>
          </a:xfrm>
          <a:prstGeom prst="rect">
            <a:avLst/>
          </a:prstGeom>
        </p:spPr>
      </p:pic>
      <p:pic>
        <p:nvPicPr>
          <p:cNvPr id="11" name="Picture 10" descr="A picture containing clipart&#10;&#10;Description automatically generated">
            <a:extLst>
              <a:ext uri="{FF2B5EF4-FFF2-40B4-BE49-F238E27FC236}">
                <a16:creationId xmlns:a16="http://schemas.microsoft.com/office/drawing/2014/main" id="{47ED61CB-82F0-4A60-AC51-748AE4ADF8E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60886" y="4128437"/>
            <a:ext cx="2222228" cy="893658"/>
          </a:xfrm>
          <a:prstGeom prst="rect">
            <a:avLst/>
          </a:prstGeom>
        </p:spPr>
      </p:pic>
      <p:pic>
        <p:nvPicPr>
          <p:cNvPr id="13" name="Picture 12">
            <a:extLst>
              <a:ext uri="{FF2B5EF4-FFF2-40B4-BE49-F238E27FC236}">
                <a16:creationId xmlns:a16="http://schemas.microsoft.com/office/drawing/2014/main" id="{0BBE2FCE-6B22-4F2D-84C1-A5A4E479FCA6}"/>
              </a:ext>
            </a:extLst>
          </p:cNvPr>
          <p:cNvPicPr>
            <a:picLocks noChangeAspect="1"/>
          </p:cNvPicPr>
          <p:nvPr/>
        </p:nvPicPr>
        <p:blipFill>
          <a:blip r:embed="rId9"/>
          <a:stretch>
            <a:fillRect/>
          </a:stretch>
        </p:blipFill>
        <p:spPr>
          <a:xfrm>
            <a:off x="3654769" y="3399630"/>
            <a:ext cx="333375" cy="333375"/>
          </a:xfrm>
          <a:prstGeom prst="rect">
            <a:avLst/>
          </a:prstGeom>
        </p:spPr>
      </p:pic>
      <p:pic>
        <p:nvPicPr>
          <p:cNvPr id="14" name="Picture 13">
            <a:extLst>
              <a:ext uri="{FF2B5EF4-FFF2-40B4-BE49-F238E27FC236}">
                <a16:creationId xmlns:a16="http://schemas.microsoft.com/office/drawing/2014/main" id="{C2ABB5B9-FAC8-40AD-99F8-E6FBE34FEB52}"/>
              </a:ext>
            </a:extLst>
          </p:cNvPr>
          <p:cNvPicPr>
            <a:picLocks noChangeAspect="1"/>
          </p:cNvPicPr>
          <p:nvPr/>
        </p:nvPicPr>
        <p:blipFill>
          <a:blip r:embed="rId10"/>
          <a:stretch>
            <a:fillRect/>
          </a:stretch>
        </p:blipFill>
        <p:spPr>
          <a:xfrm>
            <a:off x="4406744" y="3399546"/>
            <a:ext cx="333375" cy="333375"/>
          </a:xfrm>
          <a:prstGeom prst="rect">
            <a:avLst/>
          </a:prstGeom>
        </p:spPr>
      </p:pic>
      <p:pic>
        <p:nvPicPr>
          <p:cNvPr id="15" name="Picture 14">
            <a:extLst>
              <a:ext uri="{FF2B5EF4-FFF2-40B4-BE49-F238E27FC236}">
                <a16:creationId xmlns:a16="http://schemas.microsoft.com/office/drawing/2014/main" id="{FA78F346-7AD2-4BDE-9411-3B1F23CE92CB}"/>
              </a:ext>
            </a:extLst>
          </p:cNvPr>
          <p:cNvPicPr>
            <a:picLocks noChangeAspect="1"/>
          </p:cNvPicPr>
          <p:nvPr/>
        </p:nvPicPr>
        <p:blipFill>
          <a:blip r:embed="rId11"/>
          <a:stretch>
            <a:fillRect/>
          </a:stretch>
        </p:blipFill>
        <p:spPr>
          <a:xfrm>
            <a:off x="5145024" y="3399629"/>
            <a:ext cx="333375" cy="333375"/>
          </a:xfrm>
          <a:prstGeom prst="rect">
            <a:avLst/>
          </a:prstGeom>
        </p:spPr>
      </p:pic>
    </p:spTree>
    <p:extLst>
      <p:ext uri="{BB962C8B-B14F-4D97-AF65-F5344CB8AC3E}">
        <p14:creationId xmlns:p14="http://schemas.microsoft.com/office/powerpoint/2010/main" val="1127922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6" name="TextBox 5">
            <a:extLst>
              <a:ext uri="{FF2B5EF4-FFF2-40B4-BE49-F238E27FC236}">
                <a16:creationId xmlns:a16="http://schemas.microsoft.com/office/drawing/2014/main" id="{F238ADAD-C8B8-4817-BDDB-356BDDB0FB67}"/>
              </a:ext>
            </a:extLst>
          </p:cNvPr>
          <p:cNvSpPr txBox="1"/>
          <p:nvPr/>
        </p:nvSpPr>
        <p:spPr>
          <a:xfrm>
            <a:off x="493909" y="131868"/>
            <a:ext cx="8469881" cy="400110"/>
          </a:xfrm>
          <a:prstGeom prst="rect">
            <a:avLst/>
          </a:prstGeom>
          <a:noFill/>
        </p:spPr>
        <p:txBody>
          <a:bodyPr wrap="square" rtlCol="0">
            <a:spAutoFit/>
          </a:bodyPr>
          <a:lstStyle/>
          <a:p>
            <a:pPr algn="r"/>
            <a:r>
              <a:rPr lang="en-US" sz="2000" dirty="0">
                <a:solidFill>
                  <a:schemeClr val="bg1"/>
                </a:solidFill>
              </a:rPr>
              <a:t>Employability &amp; Training</a:t>
            </a:r>
            <a:endParaRPr lang="en-GB" sz="2000" dirty="0">
              <a:solidFill>
                <a:schemeClr val="bg1"/>
              </a:solidFill>
            </a:endParaRPr>
          </a:p>
        </p:txBody>
      </p:sp>
      <p:sp>
        <p:nvSpPr>
          <p:cNvPr id="7" name="TextBox 6">
            <a:extLst>
              <a:ext uri="{FF2B5EF4-FFF2-40B4-BE49-F238E27FC236}">
                <a16:creationId xmlns:a16="http://schemas.microsoft.com/office/drawing/2014/main" id="{97BD0D3A-2F4E-4624-8F66-1DC23E17930B}"/>
              </a:ext>
            </a:extLst>
          </p:cNvPr>
          <p:cNvSpPr txBox="1"/>
          <p:nvPr/>
        </p:nvSpPr>
        <p:spPr>
          <a:xfrm>
            <a:off x="193733" y="1334890"/>
            <a:ext cx="3697647" cy="3227871"/>
          </a:xfrm>
          <a:prstGeom prst="rect">
            <a:avLst/>
          </a:prstGeom>
          <a:noFill/>
        </p:spPr>
        <p:txBody>
          <a:bodyPr wrap="square" rtlCol="0">
            <a:spAutoFit/>
          </a:bodyPr>
          <a:lstStyle/>
          <a:p>
            <a:pPr algn="just">
              <a:lnSpc>
                <a:spcPct val="107000"/>
              </a:lnSpc>
              <a:spcAft>
                <a:spcPts val="800"/>
              </a:spcAft>
            </a:pPr>
            <a:r>
              <a:rPr lang="en-GB" sz="1000" b="1" dirty="0" err="1">
                <a:solidFill>
                  <a:schemeClr val="bg1"/>
                </a:solidFill>
                <a:effectLst/>
                <a:latin typeface="+mn-lt"/>
                <a:ea typeface="Times New Roman" panose="02020603050405020304" pitchFamily="18" charset="0"/>
                <a:cs typeface="Times New Roman" panose="02020603050405020304" pitchFamily="18" charset="0"/>
              </a:rPr>
              <a:t>JobWorks</a:t>
            </a:r>
            <a:r>
              <a:rPr lang="en-GB" sz="1000" b="1" dirty="0">
                <a:solidFill>
                  <a:schemeClr val="bg1"/>
                </a:solidFill>
                <a:effectLst/>
                <a:latin typeface="+mn-lt"/>
                <a:ea typeface="Times New Roman" panose="02020603050405020304" pitchFamily="18" charset="0"/>
                <a:cs typeface="Times New Roman" panose="02020603050405020304" pitchFamily="18" charset="0"/>
              </a:rPr>
              <a:t>+</a:t>
            </a:r>
            <a:r>
              <a:rPr lang="en-GB" sz="1000" dirty="0">
                <a:solidFill>
                  <a:schemeClr val="bg1"/>
                </a:solidFill>
                <a:effectLst/>
                <a:latin typeface="+mn-lt"/>
                <a:ea typeface="Times New Roman" panose="02020603050405020304" pitchFamily="18" charset="0"/>
                <a:cs typeface="Times New Roman" panose="02020603050405020304" pitchFamily="18" charset="0"/>
              </a:rPr>
              <a:t> is an employability programme aimed to meet the needs of young people aged 16-24 years who are not in education, employment or training. It provides a flexible framework of development pathways, which are tailored according to individual need and circumstance.</a:t>
            </a:r>
            <a:endParaRPr lang="en-GB" sz="1000" dirty="0">
              <a:solidFill>
                <a:schemeClr val="bg1"/>
              </a:solidFill>
              <a:effectLst/>
              <a:latin typeface="+mn-lt"/>
              <a:ea typeface="Calibri" panose="020F0502020204030204" pitchFamily="34" charset="0"/>
              <a:cs typeface="Times New Roman" panose="02020603050405020304" pitchFamily="18" charset="0"/>
            </a:endParaRPr>
          </a:p>
          <a:p>
            <a:pPr algn="just">
              <a:lnSpc>
                <a:spcPct val="107000"/>
              </a:lnSpc>
              <a:spcAft>
                <a:spcPts val="800"/>
              </a:spcAft>
            </a:pPr>
            <a:r>
              <a:rPr lang="en-GB" sz="1000" dirty="0">
                <a:solidFill>
                  <a:schemeClr val="bg1"/>
                </a:solidFill>
                <a:effectLst/>
                <a:latin typeface="+mn-lt"/>
                <a:ea typeface="Times New Roman" panose="02020603050405020304" pitchFamily="18" charset="0"/>
                <a:cs typeface="Times New Roman" panose="02020603050405020304" pitchFamily="18" charset="0"/>
              </a:rPr>
              <a:t>The project will assist in the development of new skills, experiences, qualifications and direction in order for young people to move forward with future aspirations. It aims to meet the individual needs of the young person, whether that is improving confidence, gaining new skills, work experience or increasing employability – the </a:t>
            </a:r>
            <a:r>
              <a:rPr lang="en-GB" sz="1000" b="1" dirty="0">
                <a:solidFill>
                  <a:schemeClr val="bg1"/>
                </a:solidFill>
                <a:effectLst/>
                <a:latin typeface="+mn-lt"/>
                <a:ea typeface="Times New Roman" panose="02020603050405020304" pitchFamily="18" charset="0"/>
                <a:cs typeface="Times New Roman" panose="02020603050405020304" pitchFamily="18" charset="0"/>
              </a:rPr>
              <a:t>YOUNG PERSON</a:t>
            </a:r>
            <a:r>
              <a:rPr lang="en-GB" sz="1000" dirty="0">
                <a:solidFill>
                  <a:schemeClr val="bg1"/>
                </a:solidFill>
                <a:effectLst/>
                <a:latin typeface="+mn-lt"/>
                <a:ea typeface="Times New Roman" panose="02020603050405020304" pitchFamily="18" charset="0"/>
                <a:cs typeface="Times New Roman" panose="02020603050405020304" pitchFamily="18" charset="0"/>
              </a:rPr>
              <a:t> decides!</a:t>
            </a:r>
          </a:p>
          <a:p>
            <a:pPr algn="just">
              <a:lnSpc>
                <a:spcPct val="107000"/>
              </a:lnSpc>
              <a:spcAft>
                <a:spcPts val="800"/>
              </a:spcAft>
            </a:pPr>
            <a:r>
              <a:rPr lang="en-GB" sz="1000" dirty="0">
                <a:solidFill>
                  <a:schemeClr val="bg1"/>
                </a:solidFill>
                <a:effectLst/>
                <a:latin typeface="+mn-lt"/>
                <a:ea typeface="Times New Roman" panose="02020603050405020304" pitchFamily="18" charset="0"/>
                <a:cs typeface="Times New Roman" panose="02020603050405020304" pitchFamily="18" charset="0"/>
              </a:rPr>
              <a:t>You could take part in all or any combination of the following:</a:t>
            </a:r>
            <a:endParaRPr lang="en-GB" sz="1000" dirty="0">
              <a:solidFill>
                <a:schemeClr val="bg1"/>
              </a:solidFill>
              <a:effectLst/>
              <a:latin typeface="+mn-lt"/>
              <a:ea typeface="Calibri" panose="020F0502020204030204" pitchFamily="34" charset="0"/>
              <a:cs typeface="Times New Roman" panose="02020603050405020304" pitchFamily="18" charset="0"/>
            </a:endParaRPr>
          </a:p>
          <a:p>
            <a:pPr lvl="0" algn="just">
              <a:lnSpc>
                <a:spcPct val="107000"/>
              </a:lnSpc>
              <a:spcAft>
                <a:spcPts val="800"/>
              </a:spcAft>
              <a:buSzPts val="1000"/>
              <a:tabLst>
                <a:tab pos="457200" algn="l"/>
              </a:tabLst>
            </a:pPr>
            <a:r>
              <a:rPr lang="en-GB" sz="1000" dirty="0">
                <a:solidFill>
                  <a:schemeClr val="bg1"/>
                </a:solidFill>
                <a:effectLst/>
                <a:latin typeface="+mn-lt"/>
                <a:ea typeface="Times New Roman" panose="02020603050405020304" pitchFamily="18" charset="0"/>
                <a:cs typeface="Times New Roman" panose="02020603050405020304" pitchFamily="18" charset="0"/>
              </a:rPr>
              <a:t>Personal development training</a:t>
            </a:r>
            <a:r>
              <a:rPr lang="en-GB" sz="1000" dirty="0">
                <a:solidFill>
                  <a:schemeClr val="bg1"/>
                </a:solidFill>
                <a:latin typeface="+mn-lt"/>
                <a:ea typeface="Times New Roman" panose="02020603050405020304" pitchFamily="18" charset="0"/>
                <a:cs typeface="Times New Roman" panose="02020603050405020304" pitchFamily="18" charset="0"/>
              </a:rPr>
              <a:t>, w</a:t>
            </a:r>
            <a:r>
              <a:rPr lang="en-GB" sz="1000" dirty="0">
                <a:solidFill>
                  <a:schemeClr val="bg1"/>
                </a:solidFill>
                <a:effectLst/>
                <a:latin typeface="+mn-lt"/>
                <a:ea typeface="Times New Roman" panose="02020603050405020304" pitchFamily="18" charset="0"/>
                <a:cs typeface="Times New Roman" panose="02020603050405020304" pitchFamily="18" charset="0"/>
              </a:rPr>
              <a:t>ork experience</a:t>
            </a:r>
            <a:r>
              <a:rPr lang="en-GB" sz="1000" dirty="0">
                <a:solidFill>
                  <a:schemeClr val="bg1"/>
                </a:solidFill>
                <a:latin typeface="+mn-lt"/>
                <a:ea typeface="Times New Roman" panose="02020603050405020304" pitchFamily="18" charset="0"/>
                <a:cs typeface="Times New Roman" panose="02020603050405020304" pitchFamily="18" charset="0"/>
              </a:rPr>
              <a:t>, w</a:t>
            </a:r>
            <a:r>
              <a:rPr lang="en-GB" sz="1000" dirty="0">
                <a:solidFill>
                  <a:schemeClr val="bg1"/>
                </a:solidFill>
                <a:effectLst/>
                <a:latin typeface="+mn-lt"/>
                <a:ea typeface="Times New Roman" panose="02020603050405020304" pitchFamily="18" charset="0"/>
                <a:cs typeface="Times New Roman" panose="02020603050405020304" pitchFamily="18" charset="0"/>
              </a:rPr>
              <a:t>ork readiness / employability skills</a:t>
            </a:r>
            <a:r>
              <a:rPr lang="en-GB" sz="1000" dirty="0">
                <a:solidFill>
                  <a:schemeClr val="bg1"/>
                </a:solidFill>
                <a:latin typeface="+mn-lt"/>
                <a:ea typeface="Times New Roman" panose="02020603050405020304" pitchFamily="18" charset="0"/>
                <a:cs typeface="Times New Roman" panose="02020603050405020304" pitchFamily="18" charset="0"/>
              </a:rPr>
              <a:t>, f</a:t>
            </a:r>
            <a:r>
              <a:rPr lang="en-GB" sz="1000" dirty="0">
                <a:solidFill>
                  <a:schemeClr val="bg1"/>
                </a:solidFill>
                <a:effectLst/>
                <a:latin typeface="+mn-lt"/>
                <a:ea typeface="Times New Roman" panose="02020603050405020304" pitchFamily="18" charset="0"/>
                <a:cs typeface="Times New Roman" panose="02020603050405020304" pitchFamily="18" charset="0"/>
              </a:rPr>
              <a:t>un activities</a:t>
            </a:r>
            <a:r>
              <a:rPr lang="en-GB" sz="1000" dirty="0">
                <a:solidFill>
                  <a:schemeClr val="bg1"/>
                </a:solidFill>
                <a:latin typeface="+mn-lt"/>
                <a:ea typeface="Times New Roman" panose="02020603050405020304" pitchFamily="18" charset="0"/>
                <a:cs typeface="Times New Roman" panose="02020603050405020304" pitchFamily="18" charset="0"/>
              </a:rPr>
              <a:t>, j</a:t>
            </a:r>
            <a:r>
              <a:rPr lang="en-GB" sz="1000" dirty="0">
                <a:solidFill>
                  <a:schemeClr val="bg1"/>
                </a:solidFill>
                <a:effectLst/>
                <a:latin typeface="+mn-lt"/>
                <a:ea typeface="Times New Roman" panose="02020603050405020304" pitchFamily="18" charset="0"/>
                <a:cs typeface="Times New Roman" panose="02020603050405020304" pitchFamily="18" charset="0"/>
              </a:rPr>
              <a:t>ob search skills</a:t>
            </a:r>
            <a:r>
              <a:rPr lang="en-GB" sz="1000" dirty="0">
                <a:solidFill>
                  <a:schemeClr val="bg1"/>
                </a:solidFill>
                <a:latin typeface="+mn-lt"/>
                <a:ea typeface="Times New Roman" panose="02020603050405020304" pitchFamily="18" charset="0"/>
                <a:cs typeface="Times New Roman" panose="02020603050405020304" pitchFamily="18" charset="0"/>
              </a:rPr>
              <a:t> &amp; </a:t>
            </a:r>
            <a:r>
              <a:rPr lang="en-GB" sz="1000" dirty="0">
                <a:solidFill>
                  <a:schemeClr val="bg1"/>
                </a:solidFill>
                <a:effectLst/>
                <a:latin typeface="+mn-lt"/>
                <a:ea typeface="Times New Roman" panose="02020603050405020304" pitchFamily="18" charset="0"/>
                <a:cs typeface="Times New Roman" panose="02020603050405020304" pitchFamily="18" charset="0"/>
              </a:rPr>
              <a:t>CV development.</a:t>
            </a:r>
            <a:endParaRPr lang="en-GB" sz="1000" dirty="0">
              <a:solidFill>
                <a:schemeClr val="bg1"/>
              </a:solidFill>
              <a:effectLst/>
              <a:latin typeface="+mn-lt"/>
              <a:ea typeface="Calibri" panose="020F0502020204030204" pitchFamily="34" charset="0"/>
              <a:cs typeface="Times New Roman" panose="02020603050405020304" pitchFamily="18" charset="0"/>
            </a:endParaRPr>
          </a:p>
          <a:p>
            <a:pPr algn="just">
              <a:lnSpc>
                <a:spcPct val="107000"/>
              </a:lnSpc>
              <a:spcAft>
                <a:spcPts val="800"/>
              </a:spcAft>
            </a:pPr>
            <a:endParaRPr lang="en-GB" sz="1000" dirty="0">
              <a:solidFill>
                <a:schemeClr val="bg1"/>
              </a:solidFill>
              <a:effectLst/>
              <a:latin typeface="+mn-lt"/>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1216BB71-46EF-4C64-9527-8DB1F8DDFFB5}"/>
              </a:ext>
            </a:extLst>
          </p:cNvPr>
          <p:cNvSpPr txBox="1"/>
          <p:nvPr/>
        </p:nvSpPr>
        <p:spPr>
          <a:xfrm>
            <a:off x="4524165" y="1267868"/>
            <a:ext cx="3697647" cy="3834063"/>
          </a:xfrm>
          <a:prstGeom prst="rect">
            <a:avLst/>
          </a:prstGeom>
          <a:noFill/>
        </p:spPr>
        <p:txBody>
          <a:bodyPr wrap="square" rtlCol="0">
            <a:spAutoFit/>
          </a:bodyPr>
          <a:lstStyle/>
          <a:p>
            <a:pPr algn="just"/>
            <a:r>
              <a:rPr lang="en-GB" sz="1000" dirty="0">
                <a:solidFill>
                  <a:schemeClr val="bg1"/>
                </a:solidFill>
                <a:effectLst/>
                <a:latin typeface="+mn-lt"/>
                <a:ea typeface="Calibri" panose="020F0502020204030204" pitchFamily="34" charset="0"/>
              </a:rPr>
              <a:t>Directions is a youth-led programme open to 16-25 year olds from Belfast who are not in education, employment or training. The two-year programme offers young people an opportunity to build their personal skills, meet new people and develop their employability.  </a:t>
            </a:r>
          </a:p>
          <a:p>
            <a:pPr algn="just"/>
            <a:endParaRPr lang="en-GB" sz="1000" dirty="0">
              <a:solidFill>
                <a:schemeClr val="bg1"/>
              </a:solidFill>
              <a:latin typeface="+mn-lt"/>
              <a:ea typeface="Calibri" panose="020F0502020204030204" pitchFamily="34" charset="0"/>
            </a:endParaRPr>
          </a:p>
          <a:p>
            <a:pPr algn="just"/>
            <a:r>
              <a:rPr lang="en-GB" sz="1000" dirty="0">
                <a:solidFill>
                  <a:schemeClr val="bg1"/>
                </a:solidFill>
                <a:effectLst/>
                <a:latin typeface="+mn-lt"/>
                <a:ea typeface="Calibri" panose="020F0502020204030204" pitchFamily="34" charset="0"/>
              </a:rPr>
              <a:t>Residentials, group activities, accredited qualifications and social action project will also be part of the programme, as well as one to one support. Participants will also have access to a development budget where they can chose their own qualifications.</a:t>
            </a:r>
          </a:p>
          <a:p>
            <a:pPr algn="just">
              <a:lnSpc>
                <a:spcPct val="150000"/>
              </a:lnSpc>
            </a:pPr>
            <a:endParaRPr lang="en-GB" sz="1000" dirty="0">
              <a:solidFill>
                <a:schemeClr val="bg1"/>
              </a:solidFill>
            </a:endParaRPr>
          </a:p>
          <a:p>
            <a:pPr algn="just">
              <a:lnSpc>
                <a:spcPct val="150000"/>
              </a:lnSpc>
            </a:pPr>
            <a:r>
              <a:rPr lang="en-GB" sz="1000" dirty="0">
                <a:solidFill>
                  <a:schemeClr val="bg1"/>
                </a:solidFill>
              </a:rPr>
              <a:t>Contact details:</a:t>
            </a:r>
          </a:p>
          <a:p>
            <a:pPr algn="just">
              <a:lnSpc>
                <a:spcPct val="150000"/>
              </a:lnSpc>
            </a:pPr>
            <a:r>
              <a:rPr lang="en-GB" sz="1000" dirty="0">
                <a:solidFill>
                  <a:schemeClr val="bg1"/>
                </a:solidFill>
              </a:rPr>
              <a:t>Springboard Opportunities Ltd.</a:t>
            </a:r>
          </a:p>
          <a:p>
            <a:pPr algn="just">
              <a:lnSpc>
                <a:spcPct val="150000"/>
              </a:lnSpc>
            </a:pPr>
            <a:r>
              <a:rPr lang="en-GB" sz="1000" dirty="0">
                <a:solidFill>
                  <a:schemeClr val="bg1"/>
                </a:solidFill>
              </a:rPr>
              <a:t>112-114 Donegal Street</a:t>
            </a:r>
          </a:p>
          <a:p>
            <a:pPr algn="just">
              <a:lnSpc>
                <a:spcPct val="150000"/>
              </a:lnSpc>
            </a:pPr>
            <a:r>
              <a:rPr lang="en-GB" sz="1000" dirty="0">
                <a:solidFill>
                  <a:schemeClr val="bg1"/>
                </a:solidFill>
              </a:rPr>
              <a:t>Belfast, BT1 2GX</a:t>
            </a:r>
          </a:p>
          <a:p>
            <a:pPr algn="just">
              <a:lnSpc>
                <a:spcPct val="150000"/>
              </a:lnSpc>
            </a:pPr>
            <a:r>
              <a:rPr lang="en-GB" sz="1000" dirty="0">
                <a:solidFill>
                  <a:schemeClr val="bg1"/>
                </a:solidFill>
              </a:rPr>
              <a:t>02890 315111</a:t>
            </a:r>
          </a:p>
          <a:p>
            <a:pPr algn="just">
              <a:lnSpc>
                <a:spcPct val="150000"/>
              </a:lnSpc>
            </a:pPr>
            <a:r>
              <a:rPr lang="en-GB" sz="1000" b="1" u="sng" dirty="0">
                <a:solidFill>
                  <a:srgbClr val="002060"/>
                </a:solidFill>
              </a:rPr>
              <a:t>www.springboard-opps.org</a:t>
            </a:r>
          </a:p>
          <a:p>
            <a:pPr algn="just">
              <a:lnSpc>
                <a:spcPct val="150000"/>
              </a:lnSpc>
            </a:pPr>
            <a:endParaRPr lang="en-GB" sz="1000" dirty="0">
              <a:solidFill>
                <a:schemeClr val="bg1"/>
              </a:solidFill>
            </a:endParaRPr>
          </a:p>
          <a:p>
            <a:pPr algn="just">
              <a:lnSpc>
                <a:spcPct val="150000"/>
              </a:lnSpc>
            </a:pPr>
            <a:endParaRPr lang="en-GB" sz="1000" dirty="0">
              <a:solidFill>
                <a:schemeClr val="bg1"/>
              </a:solidFill>
            </a:endParaRPr>
          </a:p>
        </p:txBody>
      </p:sp>
      <p:pic>
        <p:nvPicPr>
          <p:cNvPr id="3" name="Picture 2">
            <a:extLst>
              <a:ext uri="{FF2B5EF4-FFF2-40B4-BE49-F238E27FC236}">
                <a16:creationId xmlns:a16="http://schemas.microsoft.com/office/drawing/2014/main" id="{F0DB2CA8-6FF0-454A-9F41-FB2F9167B540}"/>
              </a:ext>
            </a:extLst>
          </p:cNvPr>
          <p:cNvPicPr>
            <a:picLocks noChangeAspect="1"/>
          </p:cNvPicPr>
          <p:nvPr/>
        </p:nvPicPr>
        <p:blipFill>
          <a:blip r:embed="rId3"/>
          <a:stretch>
            <a:fillRect/>
          </a:stretch>
        </p:blipFill>
        <p:spPr>
          <a:xfrm>
            <a:off x="4638917" y="4666994"/>
            <a:ext cx="333375" cy="333375"/>
          </a:xfrm>
          <a:prstGeom prst="rect">
            <a:avLst/>
          </a:prstGeom>
        </p:spPr>
      </p:pic>
      <p:pic>
        <p:nvPicPr>
          <p:cNvPr id="11" name="Picture 10">
            <a:extLst>
              <a:ext uri="{FF2B5EF4-FFF2-40B4-BE49-F238E27FC236}">
                <a16:creationId xmlns:a16="http://schemas.microsoft.com/office/drawing/2014/main" id="{CE7CF27B-0063-443F-97ED-2FD3BE9497C7}"/>
              </a:ext>
            </a:extLst>
          </p:cNvPr>
          <p:cNvPicPr>
            <a:picLocks noChangeAspect="1"/>
          </p:cNvPicPr>
          <p:nvPr/>
        </p:nvPicPr>
        <p:blipFill>
          <a:blip r:embed="rId4"/>
          <a:stretch>
            <a:fillRect/>
          </a:stretch>
        </p:blipFill>
        <p:spPr>
          <a:xfrm>
            <a:off x="5179373" y="4666993"/>
            <a:ext cx="333375" cy="333375"/>
          </a:xfrm>
          <a:prstGeom prst="rect">
            <a:avLst/>
          </a:prstGeom>
        </p:spPr>
      </p:pic>
      <p:pic>
        <p:nvPicPr>
          <p:cNvPr id="13" name="Picture 12">
            <a:extLst>
              <a:ext uri="{FF2B5EF4-FFF2-40B4-BE49-F238E27FC236}">
                <a16:creationId xmlns:a16="http://schemas.microsoft.com/office/drawing/2014/main" id="{3389068B-F1D7-4C9D-86FB-E6E73780F34B}"/>
              </a:ext>
            </a:extLst>
          </p:cNvPr>
          <p:cNvPicPr>
            <a:picLocks noChangeAspect="1"/>
          </p:cNvPicPr>
          <p:nvPr/>
        </p:nvPicPr>
        <p:blipFill>
          <a:blip r:embed="rId5"/>
          <a:stretch>
            <a:fillRect/>
          </a:stretch>
        </p:blipFill>
        <p:spPr>
          <a:xfrm>
            <a:off x="5719829" y="4666992"/>
            <a:ext cx="333375" cy="333375"/>
          </a:xfrm>
          <a:prstGeom prst="rect">
            <a:avLst/>
          </a:prstGeom>
        </p:spPr>
      </p:pic>
      <p:pic>
        <p:nvPicPr>
          <p:cNvPr id="5" name="Picture 4">
            <a:extLst>
              <a:ext uri="{FF2B5EF4-FFF2-40B4-BE49-F238E27FC236}">
                <a16:creationId xmlns:a16="http://schemas.microsoft.com/office/drawing/2014/main" id="{0215F7E5-7791-4804-A580-DC91093D8A4F}"/>
              </a:ext>
            </a:extLst>
          </p:cNvPr>
          <p:cNvPicPr>
            <a:picLocks noChangeAspect="1"/>
          </p:cNvPicPr>
          <p:nvPr/>
        </p:nvPicPr>
        <p:blipFill>
          <a:blip r:embed="rId6"/>
          <a:stretch>
            <a:fillRect/>
          </a:stretch>
        </p:blipFill>
        <p:spPr>
          <a:xfrm>
            <a:off x="387918" y="603176"/>
            <a:ext cx="1320741" cy="626401"/>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BA918959-A966-40BE-91A6-2BB4CFED4A5D}"/>
              </a:ext>
            </a:extLst>
          </p:cNvPr>
          <p:cNvPicPr>
            <a:picLocks noChangeAspect="1"/>
          </p:cNvPicPr>
          <p:nvPr/>
        </p:nvPicPr>
        <p:blipFill>
          <a:blip r:embed="rId7"/>
          <a:stretch>
            <a:fillRect/>
          </a:stretch>
        </p:blipFill>
        <p:spPr>
          <a:xfrm>
            <a:off x="4638917" y="660771"/>
            <a:ext cx="2801497" cy="478304"/>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B367C140-0D5B-4628-95F5-14F484FEBB7A}"/>
              </a:ext>
            </a:extLst>
          </p:cNvPr>
          <p:cNvPicPr>
            <a:picLocks noChangeAspect="1"/>
          </p:cNvPicPr>
          <p:nvPr/>
        </p:nvPicPr>
        <p:blipFill>
          <a:blip r:embed="rId3"/>
          <a:stretch>
            <a:fillRect/>
          </a:stretch>
        </p:blipFill>
        <p:spPr>
          <a:xfrm>
            <a:off x="272712" y="4229386"/>
            <a:ext cx="333375" cy="333375"/>
          </a:xfrm>
          <a:prstGeom prst="rect">
            <a:avLst/>
          </a:prstGeom>
        </p:spPr>
      </p:pic>
    </p:spTree>
    <p:extLst>
      <p:ext uri="{BB962C8B-B14F-4D97-AF65-F5344CB8AC3E}">
        <p14:creationId xmlns:p14="http://schemas.microsoft.com/office/powerpoint/2010/main" val="1306857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6" name="TextBox 5">
            <a:extLst>
              <a:ext uri="{FF2B5EF4-FFF2-40B4-BE49-F238E27FC236}">
                <a16:creationId xmlns:a16="http://schemas.microsoft.com/office/drawing/2014/main" id="{F238ADAD-C8B8-4817-BDDB-356BDDB0FB67}"/>
              </a:ext>
            </a:extLst>
          </p:cNvPr>
          <p:cNvSpPr txBox="1"/>
          <p:nvPr/>
        </p:nvSpPr>
        <p:spPr>
          <a:xfrm>
            <a:off x="493909" y="131868"/>
            <a:ext cx="8469881" cy="400110"/>
          </a:xfrm>
          <a:prstGeom prst="rect">
            <a:avLst/>
          </a:prstGeom>
          <a:noFill/>
        </p:spPr>
        <p:txBody>
          <a:bodyPr wrap="square" rtlCol="0">
            <a:spAutoFit/>
          </a:bodyPr>
          <a:lstStyle/>
          <a:p>
            <a:pPr algn="r"/>
            <a:r>
              <a:rPr lang="en-US" sz="2000" dirty="0">
                <a:solidFill>
                  <a:schemeClr val="bg1"/>
                </a:solidFill>
              </a:rPr>
              <a:t>Employability &amp; Training</a:t>
            </a:r>
            <a:endParaRPr lang="en-GB" sz="2000" dirty="0">
              <a:solidFill>
                <a:schemeClr val="bg1"/>
              </a:solidFill>
            </a:endParaRPr>
          </a:p>
        </p:txBody>
      </p:sp>
      <p:sp>
        <p:nvSpPr>
          <p:cNvPr id="7" name="TextBox 6">
            <a:extLst>
              <a:ext uri="{FF2B5EF4-FFF2-40B4-BE49-F238E27FC236}">
                <a16:creationId xmlns:a16="http://schemas.microsoft.com/office/drawing/2014/main" id="{97BD0D3A-2F4E-4624-8F66-1DC23E17930B}"/>
              </a:ext>
            </a:extLst>
          </p:cNvPr>
          <p:cNvSpPr txBox="1"/>
          <p:nvPr/>
        </p:nvSpPr>
        <p:spPr>
          <a:xfrm>
            <a:off x="193733" y="1300775"/>
            <a:ext cx="3697647" cy="2776850"/>
          </a:xfrm>
          <a:prstGeom prst="rect">
            <a:avLst/>
          </a:prstGeom>
          <a:noFill/>
        </p:spPr>
        <p:txBody>
          <a:bodyPr wrap="square" rtlCol="0">
            <a:spAutoFit/>
          </a:bodyPr>
          <a:lstStyle/>
          <a:p>
            <a:pPr algn="just">
              <a:lnSpc>
                <a:spcPct val="107000"/>
              </a:lnSpc>
              <a:spcAft>
                <a:spcPts val="800"/>
              </a:spcAft>
            </a:pPr>
            <a:r>
              <a:rPr lang="en-US" sz="1000" dirty="0">
                <a:solidFill>
                  <a:schemeClr val="bg1"/>
                </a:solidFill>
                <a:effectLst/>
                <a:latin typeface="+mn-lt"/>
                <a:ea typeface="Times New Roman" panose="02020603050405020304" pitchFamily="18" charset="0"/>
                <a:cs typeface="Times New Roman" panose="02020603050405020304" pitchFamily="18" charset="0"/>
              </a:rPr>
              <a:t>Impact Training is a progressive and responsive training </a:t>
            </a:r>
            <a:r>
              <a:rPr lang="en-US" sz="1000" dirty="0" err="1">
                <a:solidFill>
                  <a:schemeClr val="bg1"/>
                </a:solidFill>
                <a:effectLst/>
                <a:latin typeface="+mn-lt"/>
                <a:ea typeface="Times New Roman" panose="02020603050405020304" pitchFamily="18" charset="0"/>
                <a:cs typeface="Times New Roman" panose="02020603050405020304" pitchFamily="18" charset="0"/>
              </a:rPr>
              <a:t>organisation</a:t>
            </a:r>
            <a:r>
              <a:rPr lang="en-US" sz="1000" dirty="0">
                <a:solidFill>
                  <a:schemeClr val="bg1"/>
                </a:solidFill>
                <a:effectLst/>
                <a:latin typeface="+mn-lt"/>
                <a:ea typeface="Times New Roman" panose="02020603050405020304" pitchFamily="18" charset="0"/>
                <a:cs typeface="Times New Roman" panose="02020603050405020304" pitchFamily="18" charset="0"/>
              </a:rPr>
              <a:t> with a positive vision for the future. It aims to improve the quality of life in the area by recovering employability, achieved through a fundamental improvement in the quality of training.</a:t>
            </a:r>
          </a:p>
          <a:p>
            <a:pPr algn="just">
              <a:lnSpc>
                <a:spcPct val="107000"/>
              </a:lnSpc>
              <a:spcAft>
                <a:spcPts val="800"/>
              </a:spcAft>
            </a:pPr>
            <a:r>
              <a:rPr lang="en-US" sz="1000" dirty="0">
                <a:solidFill>
                  <a:schemeClr val="bg1"/>
                </a:solidFill>
                <a:effectLst/>
                <a:latin typeface="+mn-lt"/>
                <a:ea typeface="Times New Roman" panose="02020603050405020304" pitchFamily="18" charset="0"/>
                <a:cs typeface="Times New Roman" panose="02020603050405020304" pitchFamily="18" charset="0"/>
              </a:rPr>
              <a:t>Impact Training is a community based, not for profit training </a:t>
            </a:r>
            <a:r>
              <a:rPr lang="en-US" sz="1000" dirty="0" err="1">
                <a:solidFill>
                  <a:schemeClr val="bg1"/>
                </a:solidFill>
                <a:effectLst/>
                <a:latin typeface="+mn-lt"/>
                <a:ea typeface="Times New Roman" panose="02020603050405020304" pitchFamily="18" charset="0"/>
                <a:cs typeface="Times New Roman" panose="02020603050405020304" pitchFamily="18" charset="0"/>
              </a:rPr>
              <a:t>organisation</a:t>
            </a:r>
            <a:r>
              <a:rPr lang="en-US" sz="1000" dirty="0">
                <a:solidFill>
                  <a:schemeClr val="bg1"/>
                </a:solidFill>
                <a:effectLst/>
                <a:latin typeface="+mn-lt"/>
                <a:ea typeface="Times New Roman" panose="02020603050405020304" pitchFamily="18" charset="0"/>
                <a:cs typeface="Times New Roman" panose="02020603050405020304" pitchFamily="18" charset="0"/>
              </a:rPr>
              <a:t>. Delivering training for people of the Belfast area for over 35 years.</a:t>
            </a:r>
          </a:p>
          <a:p>
            <a:pPr algn="just">
              <a:lnSpc>
                <a:spcPct val="107000"/>
              </a:lnSpc>
              <a:spcAft>
                <a:spcPts val="800"/>
              </a:spcAft>
            </a:pPr>
            <a:r>
              <a:rPr lang="en-US" sz="1000" dirty="0">
                <a:solidFill>
                  <a:schemeClr val="bg1"/>
                </a:solidFill>
                <a:latin typeface="+mn-lt"/>
                <a:ea typeface="Calibri" panose="020F0502020204030204" pitchFamily="34" charset="0"/>
                <a:cs typeface="Times New Roman" panose="02020603050405020304" pitchFamily="18" charset="0"/>
              </a:rPr>
              <a:t>Provides training in: </a:t>
            </a:r>
            <a:r>
              <a:rPr lang="en-US" sz="1000" dirty="0">
                <a:solidFill>
                  <a:schemeClr val="bg1"/>
                </a:solidFill>
                <a:effectLst/>
                <a:latin typeface="+mn-lt"/>
                <a:ea typeface="Calibri" panose="020F0502020204030204" pitchFamily="34" charset="0"/>
                <a:cs typeface="Times New Roman" panose="02020603050405020304" pitchFamily="18" charset="0"/>
              </a:rPr>
              <a:t>Retail, </a:t>
            </a:r>
            <a:r>
              <a:rPr lang="en-US" sz="1000" dirty="0">
                <a:solidFill>
                  <a:schemeClr val="bg1"/>
                </a:solidFill>
                <a:latin typeface="+mn-lt"/>
                <a:ea typeface="Calibri" panose="020F0502020204030204" pitchFamily="34" charset="0"/>
                <a:cs typeface="Times New Roman" panose="02020603050405020304" pitchFamily="18" charset="0"/>
              </a:rPr>
              <a:t>Construction, </a:t>
            </a:r>
            <a:r>
              <a:rPr lang="en-US" sz="1000" dirty="0">
                <a:solidFill>
                  <a:schemeClr val="bg1"/>
                </a:solidFill>
                <a:effectLst/>
                <a:latin typeface="+mn-lt"/>
                <a:ea typeface="Calibri" panose="020F0502020204030204" pitchFamily="34" charset="0"/>
                <a:cs typeface="Times New Roman" panose="02020603050405020304" pitchFamily="18" charset="0"/>
              </a:rPr>
              <a:t>Administration</a:t>
            </a:r>
          </a:p>
          <a:p>
            <a:pPr algn="just">
              <a:lnSpc>
                <a:spcPct val="150000"/>
              </a:lnSpc>
            </a:pPr>
            <a:r>
              <a:rPr lang="en-GB" sz="1000" dirty="0">
                <a:solidFill>
                  <a:schemeClr val="bg1"/>
                </a:solidFill>
              </a:rPr>
              <a:t>Contact details:</a:t>
            </a:r>
          </a:p>
          <a:p>
            <a:pPr algn="just">
              <a:lnSpc>
                <a:spcPct val="150000"/>
              </a:lnSpc>
            </a:pPr>
            <a:r>
              <a:rPr lang="en-US" sz="1000" dirty="0">
                <a:solidFill>
                  <a:schemeClr val="bg1"/>
                </a:solidFill>
              </a:rPr>
              <a:t>16 Lanark Way, Belfast, BT13 3BH</a:t>
            </a:r>
            <a:endParaRPr lang="en-GB" sz="1000" dirty="0">
              <a:solidFill>
                <a:schemeClr val="bg1"/>
              </a:solidFill>
            </a:endParaRPr>
          </a:p>
          <a:p>
            <a:pPr algn="just">
              <a:lnSpc>
                <a:spcPct val="150000"/>
              </a:lnSpc>
            </a:pPr>
            <a:r>
              <a:rPr lang="en-GB" sz="1000" dirty="0">
                <a:solidFill>
                  <a:schemeClr val="bg1"/>
                </a:solidFill>
              </a:rPr>
              <a:t>02890 339910</a:t>
            </a:r>
          </a:p>
          <a:p>
            <a:pPr algn="just">
              <a:lnSpc>
                <a:spcPct val="150000"/>
              </a:lnSpc>
            </a:pPr>
            <a:r>
              <a:rPr lang="en-GB" sz="1000" b="1" u="sng" dirty="0">
                <a:solidFill>
                  <a:srgbClr val="002060"/>
                </a:solidFill>
              </a:rPr>
              <a:t>www.impacttrainingltd.com</a:t>
            </a:r>
            <a:endParaRPr lang="en-GB" sz="1000" b="1" u="sng" dirty="0">
              <a:solidFill>
                <a:srgbClr val="002060"/>
              </a:solidFill>
              <a:effectLst/>
              <a:latin typeface="+mn-lt"/>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1216BB71-46EF-4C64-9527-8DB1F8DDFFB5}"/>
              </a:ext>
            </a:extLst>
          </p:cNvPr>
          <p:cNvSpPr txBox="1"/>
          <p:nvPr/>
        </p:nvSpPr>
        <p:spPr>
          <a:xfrm>
            <a:off x="4572000" y="1241434"/>
            <a:ext cx="3697647" cy="3295454"/>
          </a:xfrm>
          <a:prstGeom prst="rect">
            <a:avLst/>
          </a:prstGeom>
          <a:noFill/>
        </p:spPr>
        <p:txBody>
          <a:bodyPr wrap="square" rtlCol="0">
            <a:spAutoFit/>
          </a:bodyPr>
          <a:lstStyle/>
          <a:p>
            <a:pPr algn="just">
              <a:lnSpc>
                <a:spcPct val="150000"/>
              </a:lnSpc>
            </a:pPr>
            <a:r>
              <a:rPr lang="en-US" sz="1000" dirty="0">
                <a:solidFill>
                  <a:schemeClr val="bg1"/>
                </a:solidFill>
              </a:rPr>
              <a:t>Located on the Springfield Road in Belfast, Springvale support a diverse range of learners and jobseekers to break down barriers and reach their goals, whether that is to gain a vocational qualification or find a job. We bring together the experience and expertise of a team that have been delivering employment related services and skills provision for over 20 years. Provides Training in, essential skills, NVQs, computer technology, hospitality and more. </a:t>
            </a:r>
            <a:endParaRPr lang="en-GB" sz="1000" dirty="0">
              <a:solidFill>
                <a:schemeClr val="bg1"/>
              </a:solidFill>
            </a:endParaRPr>
          </a:p>
          <a:p>
            <a:pPr algn="just">
              <a:lnSpc>
                <a:spcPct val="150000"/>
              </a:lnSpc>
            </a:pPr>
            <a:endParaRPr lang="en-GB" sz="1000" dirty="0">
              <a:solidFill>
                <a:schemeClr val="bg1"/>
              </a:solidFill>
            </a:endParaRPr>
          </a:p>
          <a:p>
            <a:pPr algn="just">
              <a:lnSpc>
                <a:spcPct val="150000"/>
              </a:lnSpc>
            </a:pPr>
            <a:r>
              <a:rPr lang="en-GB" sz="1000" dirty="0">
                <a:solidFill>
                  <a:schemeClr val="bg1"/>
                </a:solidFill>
              </a:rPr>
              <a:t>Contact details:</a:t>
            </a:r>
          </a:p>
          <a:p>
            <a:pPr algn="just">
              <a:lnSpc>
                <a:spcPct val="150000"/>
              </a:lnSpc>
            </a:pPr>
            <a:r>
              <a:rPr lang="en-US" sz="1000" dirty="0">
                <a:solidFill>
                  <a:schemeClr val="bg1"/>
                </a:solidFill>
              </a:rPr>
              <a:t>200 Springfield Road, Belfast BT12 7DR</a:t>
            </a:r>
          </a:p>
          <a:p>
            <a:pPr algn="just">
              <a:lnSpc>
                <a:spcPct val="150000"/>
              </a:lnSpc>
            </a:pPr>
            <a:r>
              <a:rPr lang="en-GB" sz="1000" dirty="0">
                <a:solidFill>
                  <a:schemeClr val="bg1"/>
                </a:solidFill>
              </a:rPr>
              <a:t>02890 242362</a:t>
            </a:r>
          </a:p>
          <a:p>
            <a:pPr algn="just">
              <a:lnSpc>
                <a:spcPct val="150000"/>
              </a:lnSpc>
            </a:pPr>
            <a:r>
              <a:rPr lang="en-GB" sz="1000" b="1" u="sng" dirty="0">
                <a:solidFill>
                  <a:srgbClr val="002060"/>
                </a:solidFill>
              </a:rPr>
              <a:t>www.springvalelearning.com</a:t>
            </a:r>
          </a:p>
          <a:p>
            <a:pPr algn="just">
              <a:lnSpc>
                <a:spcPct val="150000"/>
              </a:lnSpc>
            </a:pPr>
            <a:endParaRPr lang="en-GB" sz="1000" dirty="0">
              <a:solidFill>
                <a:schemeClr val="bg1"/>
              </a:solidFill>
            </a:endParaRPr>
          </a:p>
        </p:txBody>
      </p:sp>
      <p:pic>
        <p:nvPicPr>
          <p:cNvPr id="3" name="Picture 2">
            <a:extLst>
              <a:ext uri="{FF2B5EF4-FFF2-40B4-BE49-F238E27FC236}">
                <a16:creationId xmlns:a16="http://schemas.microsoft.com/office/drawing/2014/main" id="{F0DB2CA8-6FF0-454A-9F41-FB2F9167B540}"/>
              </a:ext>
            </a:extLst>
          </p:cNvPr>
          <p:cNvPicPr>
            <a:picLocks noChangeAspect="1"/>
          </p:cNvPicPr>
          <p:nvPr/>
        </p:nvPicPr>
        <p:blipFill>
          <a:blip r:embed="rId3"/>
          <a:stretch>
            <a:fillRect/>
          </a:stretch>
        </p:blipFill>
        <p:spPr>
          <a:xfrm>
            <a:off x="4638917" y="4370201"/>
            <a:ext cx="333375" cy="333375"/>
          </a:xfrm>
          <a:prstGeom prst="rect">
            <a:avLst/>
          </a:prstGeom>
        </p:spPr>
      </p:pic>
      <p:pic>
        <p:nvPicPr>
          <p:cNvPr id="11" name="Picture 10">
            <a:extLst>
              <a:ext uri="{FF2B5EF4-FFF2-40B4-BE49-F238E27FC236}">
                <a16:creationId xmlns:a16="http://schemas.microsoft.com/office/drawing/2014/main" id="{CE7CF27B-0063-443F-97ED-2FD3BE9497C7}"/>
              </a:ext>
            </a:extLst>
          </p:cNvPr>
          <p:cNvPicPr>
            <a:picLocks noChangeAspect="1"/>
          </p:cNvPicPr>
          <p:nvPr/>
        </p:nvPicPr>
        <p:blipFill>
          <a:blip r:embed="rId4"/>
          <a:stretch>
            <a:fillRect/>
          </a:stretch>
        </p:blipFill>
        <p:spPr>
          <a:xfrm>
            <a:off x="5146001" y="4370201"/>
            <a:ext cx="333375" cy="333375"/>
          </a:xfrm>
          <a:prstGeom prst="rect">
            <a:avLst/>
          </a:prstGeom>
        </p:spPr>
      </p:pic>
      <p:pic>
        <p:nvPicPr>
          <p:cNvPr id="14" name="Picture 13">
            <a:extLst>
              <a:ext uri="{FF2B5EF4-FFF2-40B4-BE49-F238E27FC236}">
                <a16:creationId xmlns:a16="http://schemas.microsoft.com/office/drawing/2014/main" id="{AA5B71EF-4DD5-41A3-A0E2-99A0C812B48B}"/>
              </a:ext>
            </a:extLst>
          </p:cNvPr>
          <p:cNvPicPr>
            <a:picLocks noChangeAspect="1"/>
          </p:cNvPicPr>
          <p:nvPr/>
        </p:nvPicPr>
        <p:blipFill>
          <a:blip r:embed="rId3"/>
          <a:stretch>
            <a:fillRect/>
          </a:stretch>
        </p:blipFill>
        <p:spPr>
          <a:xfrm>
            <a:off x="279387" y="4148823"/>
            <a:ext cx="333375" cy="333375"/>
          </a:xfrm>
          <a:prstGeom prst="rect">
            <a:avLst/>
          </a:prstGeom>
        </p:spPr>
      </p:pic>
      <p:pic>
        <p:nvPicPr>
          <p:cNvPr id="9" name="Picture 8">
            <a:extLst>
              <a:ext uri="{FF2B5EF4-FFF2-40B4-BE49-F238E27FC236}">
                <a16:creationId xmlns:a16="http://schemas.microsoft.com/office/drawing/2014/main" id="{1F78CEA1-4718-4FB6-B2F7-C3F82DC73E66}"/>
              </a:ext>
            </a:extLst>
          </p:cNvPr>
          <p:cNvPicPr>
            <a:picLocks noChangeAspect="1"/>
          </p:cNvPicPr>
          <p:nvPr/>
        </p:nvPicPr>
        <p:blipFill>
          <a:blip r:embed="rId5"/>
          <a:stretch>
            <a:fillRect/>
          </a:stretch>
        </p:blipFill>
        <p:spPr>
          <a:xfrm>
            <a:off x="353746" y="730096"/>
            <a:ext cx="3221497" cy="408979"/>
          </a:xfrm>
          <a:prstGeom prst="rect">
            <a:avLst/>
          </a:prstGeom>
          <a:ln>
            <a:noFill/>
          </a:ln>
          <a:effectLst>
            <a:outerShdw blurRad="292100" dist="139700" dir="2700000" algn="tl" rotWithShape="0">
              <a:srgbClr val="333333">
                <a:alpha val="65000"/>
              </a:srgbClr>
            </a:outerShdw>
          </a:effectLst>
        </p:spPr>
      </p:pic>
      <p:pic>
        <p:nvPicPr>
          <p:cNvPr id="16" name="Picture 15">
            <a:extLst>
              <a:ext uri="{FF2B5EF4-FFF2-40B4-BE49-F238E27FC236}">
                <a16:creationId xmlns:a16="http://schemas.microsoft.com/office/drawing/2014/main" id="{9736DCD6-39E0-4B43-AD86-1FC115907E8C}"/>
              </a:ext>
            </a:extLst>
          </p:cNvPr>
          <p:cNvPicPr>
            <a:picLocks noChangeAspect="1"/>
          </p:cNvPicPr>
          <p:nvPr/>
        </p:nvPicPr>
        <p:blipFill>
          <a:blip r:embed="rId6"/>
          <a:stretch>
            <a:fillRect/>
          </a:stretch>
        </p:blipFill>
        <p:spPr>
          <a:xfrm>
            <a:off x="4638917" y="606611"/>
            <a:ext cx="2315863" cy="6195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22553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6" name="TextBox 5">
            <a:extLst>
              <a:ext uri="{FF2B5EF4-FFF2-40B4-BE49-F238E27FC236}">
                <a16:creationId xmlns:a16="http://schemas.microsoft.com/office/drawing/2014/main" id="{F238ADAD-C8B8-4817-BDDB-356BDDB0FB67}"/>
              </a:ext>
            </a:extLst>
          </p:cNvPr>
          <p:cNvSpPr txBox="1"/>
          <p:nvPr/>
        </p:nvSpPr>
        <p:spPr>
          <a:xfrm>
            <a:off x="493909" y="131868"/>
            <a:ext cx="8469881" cy="400110"/>
          </a:xfrm>
          <a:prstGeom prst="rect">
            <a:avLst/>
          </a:prstGeom>
          <a:noFill/>
        </p:spPr>
        <p:txBody>
          <a:bodyPr wrap="square" rtlCol="0">
            <a:spAutoFit/>
          </a:bodyPr>
          <a:lstStyle/>
          <a:p>
            <a:pPr algn="r"/>
            <a:r>
              <a:rPr lang="en-US" sz="2000" dirty="0">
                <a:solidFill>
                  <a:schemeClr val="bg1"/>
                </a:solidFill>
              </a:rPr>
              <a:t>Employability &amp; Training</a:t>
            </a:r>
            <a:endParaRPr lang="en-GB" sz="2000" dirty="0">
              <a:solidFill>
                <a:schemeClr val="bg1"/>
              </a:solidFill>
            </a:endParaRPr>
          </a:p>
        </p:txBody>
      </p:sp>
      <p:sp>
        <p:nvSpPr>
          <p:cNvPr id="7" name="TextBox 6">
            <a:extLst>
              <a:ext uri="{FF2B5EF4-FFF2-40B4-BE49-F238E27FC236}">
                <a16:creationId xmlns:a16="http://schemas.microsoft.com/office/drawing/2014/main" id="{97BD0D3A-2F4E-4624-8F66-1DC23E17930B}"/>
              </a:ext>
            </a:extLst>
          </p:cNvPr>
          <p:cNvSpPr txBox="1"/>
          <p:nvPr/>
        </p:nvSpPr>
        <p:spPr>
          <a:xfrm>
            <a:off x="212729" y="1294553"/>
            <a:ext cx="3697647" cy="2180277"/>
          </a:xfrm>
          <a:prstGeom prst="rect">
            <a:avLst/>
          </a:prstGeom>
          <a:noFill/>
        </p:spPr>
        <p:txBody>
          <a:bodyPr wrap="square" rtlCol="0">
            <a:spAutoFit/>
          </a:bodyPr>
          <a:lstStyle/>
          <a:p>
            <a:pPr algn="just">
              <a:lnSpc>
                <a:spcPct val="107000"/>
              </a:lnSpc>
              <a:spcAft>
                <a:spcPts val="800"/>
              </a:spcAft>
            </a:pPr>
            <a:r>
              <a:rPr lang="en-US" sz="1000" dirty="0">
                <a:solidFill>
                  <a:schemeClr val="bg1"/>
                </a:solidFill>
                <a:effectLst/>
                <a:latin typeface="+mn-lt"/>
                <a:ea typeface="Times New Roman" panose="02020603050405020304" pitchFamily="18" charset="0"/>
                <a:cs typeface="Times New Roman" panose="02020603050405020304" pitchFamily="18" charset="0"/>
              </a:rPr>
              <a:t>Include Youth is a regional rights-based charity for young people in or leaving care, from disadvantaged communities or whose rights are not being met to improve their employability and personal development. We work with children and young people between the ages of 14-24.</a:t>
            </a:r>
          </a:p>
          <a:p>
            <a:pPr algn="just">
              <a:lnSpc>
                <a:spcPct val="107000"/>
              </a:lnSpc>
              <a:spcAft>
                <a:spcPts val="800"/>
              </a:spcAft>
            </a:pPr>
            <a:r>
              <a:rPr lang="en-US" sz="1000" dirty="0">
                <a:solidFill>
                  <a:schemeClr val="bg1"/>
                </a:solidFill>
                <a:latin typeface="+mn-lt"/>
                <a:ea typeface="Calibri" panose="020F0502020204030204" pitchFamily="34" charset="0"/>
                <a:cs typeface="Times New Roman" panose="02020603050405020304" pitchFamily="18" charset="0"/>
              </a:rPr>
              <a:t>Provides training in: </a:t>
            </a:r>
            <a:r>
              <a:rPr lang="en-US" sz="1000" dirty="0">
                <a:solidFill>
                  <a:schemeClr val="bg1"/>
                </a:solidFill>
                <a:effectLst/>
                <a:latin typeface="+mn-lt"/>
                <a:ea typeface="Calibri" panose="020F0502020204030204" pitchFamily="34" charset="0"/>
                <a:cs typeface="Times New Roman" panose="02020603050405020304" pitchFamily="18" charset="0"/>
              </a:rPr>
              <a:t>Mentoring, Employability, </a:t>
            </a:r>
            <a:r>
              <a:rPr lang="en-US" sz="1000" dirty="0">
                <a:solidFill>
                  <a:schemeClr val="bg1"/>
                </a:solidFill>
                <a:latin typeface="+mn-lt"/>
                <a:ea typeface="Calibri" panose="020F0502020204030204" pitchFamily="34" charset="0"/>
                <a:cs typeface="Times New Roman" panose="02020603050405020304" pitchFamily="18" charset="0"/>
              </a:rPr>
              <a:t>Essential Skills</a:t>
            </a:r>
            <a:endParaRPr lang="en-US" sz="1000" dirty="0">
              <a:solidFill>
                <a:schemeClr val="bg1"/>
              </a:solidFill>
              <a:effectLst/>
              <a:latin typeface="+mn-lt"/>
              <a:ea typeface="Calibri" panose="020F0502020204030204" pitchFamily="34" charset="0"/>
              <a:cs typeface="Times New Roman" panose="02020603050405020304" pitchFamily="18" charset="0"/>
            </a:endParaRPr>
          </a:p>
          <a:p>
            <a:pPr algn="just">
              <a:lnSpc>
                <a:spcPct val="150000"/>
              </a:lnSpc>
            </a:pPr>
            <a:r>
              <a:rPr lang="en-GB" sz="1000" dirty="0">
                <a:solidFill>
                  <a:schemeClr val="bg1"/>
                </a:solidFill>
              </a:rPr>
              <a:t>Contact details:</a:t>
            </a:r>
          </a:p>
          <a:p>
            <a:pPr algn="just">
              <a:lnSpc>
                <a:spcPct val="150000"/>
              </a:lnSpc>
            </a:pPr>
            <a:r>
              <a:rPr lang="en-US" sz="1000" dirty="0">
                <a:solidFill>
                  <a:schemeClr val="bg1"/>
                </a:solidFill>
              </a:rPr>
              <a:t>5</a:t>
            </a:r>
            <a:r>
              <a:rPr lang="en-US" sz="1000" baseline="30000" dirty="0">
                <a:solidFill>
                  <a:schemeClr val="bg1"/>
                </a:solidFill>
              </a:rPr>
              <a:t>th</a:t>
            </a:r>
            <a:r>
              <a:rPr lang="en-US" sz="1000" dirty="0">
                <a:solidFill>
                  <a:schemeClr val="bg1"/>
                </a:solidFill>
              </a:rPr>
              <a:t> Floor, 14 College Square North, Belfast, BT1 6AS</a:t>
            </a:r>
            <a:endParaRPr lang="en-GB" sz="1000" dirty="0">
              <a:solidFill>
                <a:schemeClr val="bg1"/>
              </a:solidFill>
            </a:endParaRPr>
          </a:p>
          <a:p>
            <a:pPr algn="just">
              <a:lnSpc>
                <a:spcPct val="150000"/>
              </a:lnSpc>
            </a:pPr>
            <a:r>
              <a:rPr lang="en-GB" sz="1000" dirty="0">
                <a:solidFill>
                  <a:schemeClr val="bg1"/>
                </a:solidFill>
              </a:rPr>
              <a:t>02890 311007</a:t>
            </a:r>
          </a:p>
          <a:p>
            <a:pPr algn="just">
              <a:lnSpc>
                <a:spcPct val="150000"/>
              </a:lnSpc>
            </a:pPr>
            <a:r>
              <a:rPr lang="en-GB" sz="1000" b="1" u="sng" dirty="0">
                <a:solidFill>
                  <a:srgbClr val="002060"/>
                </a:solidFill>
              </a:rPr>
              <a:t>www.includeyouth.org</a:t>
            </a:r>
            <a:endParaRPr lang="en-GB" sz="1000" b="1" u="sng" dirty="0">
              <a:solidFill>
                <a:srgbClr val="002060"/>
              </a:solidFill>
              <a:effectLst/>
              <a:latin typeface="+mn-lt"/>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1216BB71-46EF-4C64-9527-8DB1F8DDFFB5}"/>
              </a:ext>
            </a:extLst>
          </p:cNvPr>
          <p:cNvSpPr txBox="1"/>
          <p:nvPr/>
        </p:nvSpPr>
        <p:spPr>
          <a:xfrm>
            <a:off x="4505084" y="1262221"/>
            <a:ext cx="3697647" cy="3372398"/>
          </a:xfrm>
          <a:prstGeom prst="rect">
            <a:avLst/>
          </a:prstGeom>
          <a:noFill/>
        </p:spPr>
        <p:txBody>
          <a:bodyPr wrap="square" rtlCol="0">
            <a:spAutoFit/>
          </a:bodyPr>
          <a:lstStyle/>
          <a:p>
            <a:pPr algn="just"/>
            <a:r>
              <a:rPr lang="en-US" sz="1000" b="0" i="0" u="none" strike="noStrike" baseline="0" dirty="0">
                <a:solidFill>
                  <a:schemeClr val="bg1"/>
                </a:solidFill>
                <a:latin typeface="+mn-lt"/>
              </a:rPr>
              <a:t>Learner success is at the heart of what we do. This success comes in many forms; it may be excelling in your vocational course or securing full time employment in your chosen field.</a:t>
            </a:r>
          </a:p>
          <a:p>
            <a:pPr algn="just"/>
            <a:r>
              <a:rPr lang="en-US" sz="1000" b="0" i="0" u="none" strike="noStrike" baseline="0" dirty="0">
                <a:solidFill>
                  <a:schemeClr val="bg1"/>
                </a:solidFill>
                <a:latin typeface="+mn-lt"/>
              </a:rPr>
              <a:t>Whatever this success looks like, our focus is on ensuring you reach your full potential and leave Workforce with the skills industry needs. Relevant practical experience, through on-the</a:t>
            </a:r>
          </a:p>
          <a:p>
            <a:pPr algn="just"/>
            <a:r>
              <a:rPr lang="en-US" sz="1000" b="0" i="0" u="none" strike="noStrike" baseline="0" dirty="0">
                <a:solidFill>
                  <a:schemeClr val="bg1"/>
                </a:solidFill>
                <a:latin typeface="+mn-lt"/>
              </a:rPr>
              <a:t>job training and experiential learning in our modern state-of-the-art facilities, are an integral part of all our courses. Workforce has excellent links with businesses and </a:t>
            </a:r>
            <a:r>
              <a:rPr lang="en-US" sz="1000" b="0" i="0" u="none" strike="noStrike" baseline="0" dirty="0" err="1">
                <a:solidFill>
                  <a:schemeClr val="bg1"/>
                </a:solidFill>
                <a:latin typeface="+mn-lt"/>
              </a:rPr>
              <a:t>organisations</a:t>
            </a:r>
            <a:r>
              <a:rPr lang="en-US" sz="1000" b="0" i="0" u="none" strike="noStrike" baseline="0" dirty="0">
                <a:solidFill>
                  <a:schemeClr val="bg1"/>
                </a:solidFill>
                <a:latin typeface="+mn-lt"/>
              </a:rPr>
              <a:t>, many of which employ our learners on successful completion of their </a:t>
            </a:r>
            <a:r>
              <a:rPr lang="en-GB" sz="1000" b="0" i="0" u="none" strike="noStrike" baseline="0" dirty="0">
                <a:solidFill>
                  <a:schemeClr val="bg1"/>
                </a:solidFill>
                <a:latin typeface="+mn-lt"/>
              </a:rPr>
              <a:t>course.</a:t>
            </a:r>
          </a:p>
          <a:p>
            <a:pPr algn="just"/>
            <a:endParaRPr lang="en-GB" sz="1000" dirty="0">
              <a:solidFill>
                <a:schemeClr val="bg1"/>
              </a:solidFill>
              <a:latin typeface="+mn-lt"/>
            </a:endParaRPr>
          </a:p>
          <a:p>
            <a:pPr algn="just"/>
            <a:r>
              <a:rPr lang="en-US" sz="1000" dirty="0">
                <a:solidFill>
                  <a:schemeClr val="bg1"/>
                </a:solidFill>
                <a:latin typeface="+mn-lt"/>
                <a:ea typeface="Calibri" panose="020F0502020204030204" pitchFamily="34" charset="0"/>
                <a:cs typeface="Times New Roman" panose="02020603050405020304" pitchFamily="18" charset="0"/>
              </a:rPr>
              <a:t>Provides training in: </a:t>
            </a:r>
            <a:r>
              <a:rPr lang="en-US" sz="1000" dirty="0">
                <a:solidFill>
                  <a:schemeClr val="bg1"/>
                </a:solidFill>
                <a:effectLst/>
                <a:latin typeface="+mn-lt"/>
                <a:ea typeface="Calibri" panose="020F0502020204030204" pitchFamily="34" charset="0"/>
                <a:cs typeface="Times New Roman" panose="02020603050405020304" pitchFamily="18" charset="0"/>
              </a:rPr>
              <a:t>Business Administration, Childcare, Catering and Hospitality, Motor Vehicle, Multimedia, Hairdressing and Construction.</a:t>
            </a:r>
          </a:p>
          <a:p>
            <a:pPr algn="just"/>
            <a:endParaRPr lang="en-GB" sz="1000" dirty="0">
              <a:solidFill>
                <a:schemeClr val="bg1"/>
              </a:solidFill>
              <a:latin typeface="+mn-lt"/>
            </a:endParaRPr>
          </a:p>
          <a:p>
            <a:pPr algn="just"/>
            <a:r>
              <a:rPr lang="en-GB" sz="1000" dirty="0">
                <a:solidFill>
                  <a:schemeClr val="bg1"/>
                </a:solidFill>
              </a:rPr>
              <a:t>Contact details:</a:t>
            </a:r>
          </a:p>
          <a:p>
            <a:pPr algn="just">
              <a:lnSpc>
                <a:spcPct val="150000"/>
              </a:lnSpc>
            </a:pPr>
            <a:r>
              <a:rPr lang="en-US" sz="1000" dirty="0">
                <a:solidFill>
                  <a:schemeClr val="bg1"/>
                </a:solidFill>
              </a:rPr>
              <a:t>90-120 Peter Pan Industrial Estate, Belfast, BT12 7AJ</a:t>
            </a:r>
          </a:p>
          <a:p>
            <a:pPr algn="just">
              <a:lnSpc>
                <a:spcPct val="150000"/>
              </a:lnSpc>
            </a:pPr>
            <a:r>
              <a:rPr lang="en-GB" sz="1000" dirty="0">
                <a:solidFill>
                  <a:schemeClr val="bg1"/>
                </a:solidFill>
              </a:rPr>
              <a:t>02890 247016</a:t>
            </a:r>
          </a:p>
          <a:p>
            <a:pPr algn="just">
              <a:lnSpc>
                <a:spcPct val="150000"/>
              </a:lnSpc>
            </a:pPr>
            <a:r>
              <a:rPr lang="en-GB" sz="1000" b="1" u="sng" dirty="0">
                <a:solidFill>
                  <a:srgbClr val="002060"/>
                </a:solidFill>
              </a:rPr>
              <a:t>www.workforceonline.org</a:t>
            </a:r>
          </a:p>
        </p:txBody>
      </p:sp>
      <p:pic>
        <p:nvPicPr>
          <p:cNvPr id="3" name="Picture 2">
            <a:extLst>
              <a:ext uri="{FF2B5EF4-FFF2-40B4-BE49-F238E27FC236}">
                <a16:creationId xmlns:a16="http://schemas.microsoft.com/office/drawing/2014/main" id="{F0DB2CA8-6FF0-454A-9F41-FB2F9167B540}"/>
              </a:ext>
            </a:extLst>
          </p:cNvPr>
          <p:cNvPicPr>
            <a:picLocks noChangeAspect="1"/>
          </p:cNvPicPr>
          <p:nvPr/>
        </p:nvPicPr>
        <p:blipFill>
          <a:blip r:embed="rId3"/>
          <a:stretch>
            <a:fillRect/>
          </a:stretch>
        </p:blipFill>
        <p:spPr>
          <a:xfrm>
            <a:off x="4638917" y="4634619"/>
            <a:ext cx="333375" cy="333375"/>
          </a:xfrm>
          <a:prstGeom prst="rect">
            <a:avLst/>
          </a:prstGeom>
        </p:spPr>
      </p:pic>
      <p:pic>
        <p:nvPicPr>
          <p:cNvPr id="11" name="Picture 10">
            <a:extLst>
              <a:ext uri="{FF2B5EF4-FFF2-40B4-BE49-F238E27FC236}">
                <a16:creationId xmlns:a16="http://schemas.microsoft.com/office/drawing/2014/main" id="{CE7CF27B-0063-443F-97ED-2FD3BE9497C7}"/>
              </a:ext>
            </a:extLst>
          </p:cNvPr>
          <p:cNvPicPr>
            <a:picLocks noChangeAspect="1"/>
          </p:cNvPicPr>
          <p:nvPr/>
        </p:nvPicPr>
        <p:blipFill>
          <a:blip r:embed="rId4"/>
          <a:stretch>
            <a:fillRect/>
          </a:stretch>
        </p:blipFill>
        <p:spPr>
          <a:xfrm>
            <a:off x="5106125" y="4634618"/>
            <a:ext cx="333375" cy="333375"/>
          </a:xfrm>
          <a:prstGeom prst="rect">
            <a:avLst/>
          </a:prstGeom>
        </p:spPr>
      </p:pic>
      <p:pic>
        <p:nvPicPr>
          <p:cNvPr id="14" name="Picture 13">
            <a:extLst>
              <a:ext uri="{FF2B5EF4-FFF2-40B4-BE49-F238E27FC236}">
                <a16:creationId xmlns:a16="http://schemas.microsoft.com/office/drawing/2014/main" id="{AA5B71EF-4DD5-41A3-A0E2-99A0C812B48B}"/>
              </a:ext>
            </a:extLst>
          </p:cNvPr>
          <p:cNvPicPr>
            <a:picLocks noChangeAspect="1"/>
          </p:cNvPicPr>
          <p:nvPr/>
        </p:nvPicPr>
        <p:blipFill>
          <a:blip r:embed="rId3"/>
          <a:stretch>
            <a:fillRect/>
          </a:stretch>
        </p:blipFill>
        <p:spPr>
          <a:xfrm>
            <a:off x="212729" y="3581495"/>
            <a:ext cx="333375" cy="333375"/>
          </a:xfrm>
          <a:prstGeom prst="rect">
            <a:avLst/>
          </a:prstGeom>
        </p:spPr>
      </p:pic>
      <p:pic>
        <p:nvPicPr>
          <p:cNvPr id="12" name="Picture 11">
            <a:extLst>
              <a:ext uri="{FF2B5EF4-FFF2-40B4-BE49-F238E27FC236}">
                <a16:creationId xmlns:a16="http://schemas.microsoft.com/office/drawing/2014/main" id="{E3B7408B-5E6F-4C01-9E0D-9110AB46A266}"/>
              </a:ext>
            </a:extLst>
          </p:cNvPr>
          <p:cNvPicPr>
            <a:picLocks noChangeAspect="1"/>
          </p:cNvPicPr>
          <p:nvPr/>
        </p:nvPicPr>
        <p:blipFill>
          <a:blip r:embed="rId4"/>
          <a:stretch>
            <a:fillRect/>
          </a:stretch>
        </p:blipFill>
        <p:spPr>
          <a:xfrm>
            <a:off x="679680" y="3579930"/>
            <a:ext cx="333375" cy="333375"/>
          </a:xfrm>
          <a:prstGeom prst="rect">
            <a:avLst/>
          </a:prstGeom>
        </p:spPr>
      </p:pic>
      <p:pic>
        <p:nvPicPr>
          <p:cNvPr id="15" name="Picture 14">
            <a:extLst>
              <a:ext uri="{FF2B5EF4-FFF2-40B4-BE49-F238E27FC236}">
                <a16:creationId xmlns:a16="http://schemas.microsoft.com/office/drawing/2014/main" id="{6529D0F5-4C89-47FB-8A20-E7215C4E8E27}"/>
              </a:ext>
            </a:extLst>
          </p:cNvPr>
          <p:cNvPicPr>
            <a:picLocks noChangeAspect="1"/>
          </p:cNvPicPr>
          <p:nvPr/>
        </p:nvPicPr>
        <p:blipFill>
          <a:blip r:embed="rId5"/>
          <a:stretch>
            <a:fillRect/>
          </a:stretch>
        </p:blipFill>
        <p:spPr>
          <a:xfrm>
            <a:off x="313170" y="422221"/>
            <a:ext cx="1643635" cy="768797"/>
          </a:xfrm>
          <a:prstGeom prst="rect">
            <a:avLst/>
          </a:prstGeom>
          <a:ln>
            <a:noFill/>
          </a:ln>
          <a:effectLst>
            <a:outerShdw blurRad="292100" dist="139700" dir="2700000" algn="tl" rotWithShape="0">
              <a:srgbClr val="333333">
                <a:alpha val="65000"/>
              </a:srgbClr>
            </a:outerShdw>
          </a:effectLst>
        </p:spPr>
      </p:pic>
      <p:pic>
        <p:nvPicPr>
          <p:cNvPr id="18" name="Picture 17">
            <a:extLst>
              <a:ext uri="{FF2B5EF4-FFF2-40B4-BE49-F238E27FC236}">
                <a16:creationId xmlns:a16="http://schemas.microsoft.com/office/drawing/2014/main" id="{BA8D16DA-5B0C-4709-9017-1520168D4AAC}"/>
              </a:ext>
            </a:extLst>
          </p:cNvPr>
          <p:cNvPicPr>
            <a:picLocks noChangeAspect="1"/>
          </p:cNvPicPr>
          <p:nvPr/>
        </p:nvPicPr>
        <p:blipFill rotWithShape="1">
          <a:blip r:embed="rId6"/>
          <a:srcRect t="33085" b="41065"/>
          <a:stretch/>
        </p:blipFill>
        <p:spPr>
          <a:xfrm>
            <a:off x="4638917" y="620110"/>
            <a:ext cx="2143125" cy="55397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26495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6" name="TextBox 5">
            <a:extLst>
              <a:ext uri="{FF2B5EF4-FFF2-40B4-BE49-F238E27FC236}">
                <a16:creationId xmlns:a16="http://schemas.microsoft.com/office/drawing/2014/main" id="{F238ADAD-C8B8-4817-BDDB-356BDDB0FB67}"/>
              </a:ext>
            </a:extLst>
          </p:cNvPr>
          <p:cNvSpPr txBox="1"/>
          <p:nvPr/>
        </p:nvSpPr>
        <p:spPr>
          <a:xfrm>
            <a:off x="493909" y="131868"/>
            <a:ext cx="8469881" cy="400110"/>
          </a:xfrm>
          <a:prstGeom prst="rect">
            <a:avLst/>
          </a:prstGeom>
          <a:noFill/>
        </p:spPr>
        <p:txBody>
          <a:bodyPr wrap="square" rtlCol="0">
            <a:spAutoFit/>
          </a:bodyPr>
          <a:lstStyle/>
          <a:p>
            <a:pPr algn="r"/>
            <a:r>
              <a:rPr lang="en-US" sz="2000" dirty="0">
                <a:solidFill>
                  <a:schemeClr val="bg1"/>
                </a:solidFill>
              </a:rPr>
              <a:t>Employability &amp; Training</a:t>
            </a:r>
            <a:endParaRPr lang="en-GB" sz="2000" dirty="0">
              <a:solidFill>
                <a:schemeClr val="bg1"/>
              </a:solidFill>
            </a:endParaRPr>
          </a:p>
        </p:txBody>
      </p:sp>
      <p:sp>
        <p:nvSpPr>
          <p:cNvPr id="7" name="TextBox 6">
            <a:extLst>
              <a:ext uri="{FF2B5EF4-FFF2-40B4-BE49-F238E27FC236}">
                <a16:creationId xmlns:a16="http://schemas.microsoft.com/office/drawing/2014/main" id="{97BD0D3A-2F4E-4624-8F66-1DC23E17930B}"/>
              </a:ext>
            </a:extLst>
          </p:cNvPr>
          <p:cNvSpPr txBox="1"/>
          <p:nvPr/>
        </p:nvSpPr>
        <p:spPr>
          <a:xfrm>
            <a:off x="212729" y="1294553"/>
            <a:ext cx="3697647" cy="3394968"/>
          </a:xfrm>
          <a:prstGeom prst="rect">
            <a:avLst/>
          </a:prstGeom>
          <a:noFill/>
        </p:spPr>
        <p:txBody>
          <a:bodyPr wrap="square" rtlCol="0">
            <a:spAutoFit/>
          </a:bodyPr>
          <a:lstStyle/>
          <a:p>
            <a:pPr algn="just">
              <a:lnSpc>
                <a:spcPct val="107000"/>
              </a:lnSpc>
              <a:spcAft>
                <a:spcPts val="800"/>
              </a:spcAft>
            </a:pPr>
            <a:r>
              <a:rPr lang="en-US" sz="1000" dirty="0">
                <a:solidFill>
                  <a:schemeClr val="bg1"/>
                </a:solidFill>
                <a:effectLst/>
                <a:latin typeface="+mn-lt"/>
                <a:ea typeface="Times New Roman" panose="02020603050405020304" pitchFamily="18" charset="0"/>
                <a:cs typeface="Times New Roman" panose="02020603050405020304" pitchFamily="18" charset="0"/>
              </a:rPr>
              <a:t>Extern Works provides vocational training for adults who are considered to be the furthest removed from the </a:t>
            </a:r>
            <a:r>
              <a:rPr lang="en-US" sz="1000" dirty="0" err="1">
                <a:solidFill>
                  <a:schemeClr val="bg1"/>
                </a:solidFill>
                <a:effectLst/>
                <a:latin typeface="+mn-lt"/>
                <a:ea typeface="Times New Roman" panose="02020603050405020304" pitchFamily="18" charset="0"/>
                <a:cs typeface="Times New Roman" panose="02020603050405020304" pitchFamily="18" charset="0"/>
              </a:rPr>
              <a:t>labour</a:t>
            </a:r>
            <a:r>
              <a:rPr lang="en-US" sz="1000" dirty="0">
                <a:solidFill>
                  <a:schemeClr val="bg1"/>
                </a:solidFill>
                <a:effectLst/>
                <a:latin typeface="+mn-lt"/>
                <a:ea typeface="Times New Roman" panose="02020603050405020304" pitchFamily="18" charset="0"/>
                <a:cs typeface="Times New Roman" panose="02020603050405020304" pitchFamily="18" charset="0"/>
              </a:rPr>
              <a:t> market and who may come from a disadvantaged background. Based in </a:t>
            </a:r>
            <a:r>
              <a:rPr lang="en-US" sz="1000" dirty="0" err="1">
                <a:solidFill>
                  <a:schemeClr val="bg1"/>
                </a:solidFill>
                <a:effectLst/>
                <a:latin typeface="+mn-lt"/>
                <a:ea typeface="Times New Roman" panose="02020603050405020304" pitchFamily="18" charset="0"/>
                <a:cs typeface="Times New Roman" panose="02020603050405020304" pitchFamily="18" charset="0"/>
              </a:rPr>
              <a:t>Mallusk</a:t>
            </a:r>
            <a:r>
              <a:rPr lang="en-US" sz="1000" dirty="0">
                <a:solidFill>
                  <a:schemeClr val="bg1"/>
                </a:solidFill>
                <a:effectLst/>
                <a:latin typeface="+mn-lt"/>
                <a:ea typeface="Times New Roman" panose="02020603050405020304" pitchFamily="18" charset="0"/>
                <a:cs typeface="Times New Roman" panose="02020603050405020304" pitchFamily="18" charset="0"/>
              </a:rPr>
              <a:t>, on the outskirts of north Belfast, the project provides a range of training in vocational skills, and educational training to adults who are unable, or are finding it difficult, to access mainstream provision. The Moving Forward, Moving On project works with young people, aged 16-24, who are not in education, training or employment (NEET) and/or have a history of offending </a:t>
            </a:r>
            <a:r>
              <a:rPr lang="en-US" sz="1000" dirty="0" err="1">
                <a:solidFill>
                  <a:schemeClr val="bg1"/>
                </a:solidFill>
                <a:effectLst/>
                <a:latin typeface="+mn-lt"/>
                <a:ea typeface="Times New Roman" panose="02020603050405020304" pitchFamily="18" charset="0"/>
                <a:cs typeface="Times New Roman" panose="02020603050405020304" pitchFamily="18" charset="0"/>
              </a:rPr>
              <a:t>behaviour</a:t>
            </a:r>
            <a:r>
              <a:rPr lang="en-US" sz="1000" dirty="0">
                <a:solidFill>
                  <a:schemeClr val="bg1"/>
                </a:solidFill>
                <a:effectLst/>
                <a:latin typeface="+mn-lt"/>
                <a:ea typeface="Times New Roman" panose="02020603050405020304" pitchFamily="18" charset="0"/>
                <a:cs typeface="Times New Roman" panose="02020603050405020304" pitchFamily="18" charset="0"/>
              </a:rPr>
              <a:t>. It is a research and evidence-based model of working with young people, which provides support and the tools they need to make a successful start in the world. Sessions include: Job hunting skills, money management and personal development.</a:t>
            </a:r>
          </a:p>
          <a:p>
            <a:pPr algn="just">
              <a:lnSpc>
                <a:spcPct val="150000"/>
              </a:lnSpc>
            </a:pPr>
            <a:r>
              <a:rPr lang="en-GB" sz="1000" dirty="0">
                <a:solidFill>
                  <a:schemeClr val="bg1"/>
                </a:solidFill>
              </a:rPr>
              <a:t>Contact details:</a:t>
            </a:r>
          </a:p>
          <a:p>
            <a:pPr algn="just">
              <a:lnSpc>
                <a:spcPct val="150000"/>
              </a:lnSpc>
            </a:pPr>
            <a:r>
              <a:rPr lang="en-US" sz="1000" dirty="0">
                <a:solidFill>
                  <a:schemeClr val="bg1"/>
                </a:solidFill>
              </a:rPr>
              <a:t>2 Trench Road, </a:t>
            </a:r>
            <a:r>
              <a:rPr lang="en-US" sz="1000" dirty="0" err="1">
                <a:solidFill>
                  <a:schemeClr val="bg1"/>
                </a:solidFill>
              </a:rPr>
              <a:t>Mallusk</a:t>
            </a:r>
            <a:r>
              <a:rPr lang="en-US" sz="1000" dirty="0">
                <a:solidFill>
                  <a:schemeClr val="bg1"/>
                </a:solidFill>
              </a:rPr>
              <a:t>, Newtownabbey, BT36 4TY</a:t>
            </a:r>
          </a:p>
          <a:p>
            <a:pPr algn="just">
              <a:lnSpc>
                <a:spcPct val="150000"/>
              </a:lnSpc>
            </a:pPr>
            <a:r>
              <a:rPr lang="en-GB" sz="1000" dirty="0">
                <a:solidFill>
                  <a:schemeClr val="bg1"/>
                </a:solidFill>
              </a:rPr>
              <a:t>02890 994241</a:t>
            </a:r>
          </a:p>
          <a:p>
            <a:pPr algn="just">
              <a:lnSpc>
                <a:spcPct val="150000"/>
              </a:lnSpc>
            </a:pPr>
            <a:r>
              <a:rPr lang="en-GB" sz="1000" b="1" u="sng" dirty="0">
                <a:solidFill>
                  <a:srgbClr val="002060"/>
                </a:solidFill>
              </a:rPr>
              <a:t>www.extern.org</a:t>
            </a:r>
            <a:endParaRPr lang="en-GB" sz="1000" b="1" u="sng" dirty="0">
              <a:solidFill>
                <a:srgbClr val="002060"/>
              </a:solidFill>
              <a:effectLst/>
              <a:latin typeface="+mn-lt"/>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1216BB71-46EF-4C64-9527-8DB1F8DDFFB5}"/>
              </a:ext>
            </a:extLst>
          </p:cNvPr>
          <p:cNvSpPr txBox="1"/>
          <p:nvPr/>
        </p:nvSpPr>
        <p:spPr>
          <a:xfrm>
            <a:off x="4505084" y="1262221"/>
            <a:ext cx="3697647" cy="3218510"/>
          </a:xfrm>
          <a:prstGeom prst="rect">
            <a:avLst/>
          </a:prstGeom>
          <a:noFill/>
        </p:spPr>
        <p:txBody>
          <a:bodyPr wrap="square" rtlCol="0">
            <a:spAutoFit/>
          </a:bodyPr>
          <a:lstStyle/>
          <a:p>
            <a:pPr algn="just"/>
            <a:r>
              <a:rPr lang="en-US" sz="1000" b="0" i="0" u="none" strike="noStrike" baseline="0" dirty="0">
                <a:solidFill>
                  <a:schemeClr val="bg1"/>
                </a:solidFill>
                <a:latin typeface="+mn-lt"/>
              </a:rPr>
              <a:t>Bryson are responsible for the delivery of Employment and Learning </a:t>
            </a:r>
            <a:r>
              <a:rPr lang="en-US" sz="1000" b="0" i="0" u="none" strike="noStrike" baseline="0" dirty="0" err="1">
                <a:solidFill>
                  <a:schemeClr val="bg1"/>
                </a:solidFill>
                <a:latin typeface="+mn-lt"/>
              </a:rPr>
              <a:t>Programmes</a:t>
            </a:r>
            <a:r>
              <a:rPr lang="en-US" sz="1000" b="0" i="0" u="none" strike="noStrike" baseline="0" dirty="0">
                <a:solidFill>
                  <a:schemeClr val="bg1"/>
                </a:solidFill>
                <a:latin typeface="+mn-lt"/>
              </a:rPr>
              <a:t> to young people and the long term unemployed. We are contracted by Government for the delivery of </a:t>
            </a:r>
            <a:r>
              <a:rPr lang="en-US" sz="1000" b="0" i="0" u="none" strike="noStrike" baseline="0" dirty="0" err="1">
                <a:solidFill>
                  <a:schemeClr val="bg1"/>
                </a:solidFill>
                <a:latin typeface="+mn-lt"/>
              </a:rPr>
              <a:t>Programmes</a:t>
            </a:r>
            <a:r>
              <a:rPr lang="en-US" sz="1000" b="0" i="0" u="none" strike="noStrike" baseline="0" dirty="0">
                <a:solidFill>
                  <a:schemeClr val="bg1"/>
                </a:solidFill>
                <a:latin typeface="+mn-lt"/>
              </a:rPr>
              <a:t> such as Skills for Life and Work, </a:t>
            </a:r>
            <a:r>
              <a:rPr lang="en-US" sz="1000" b="0" i="0" u="none" strike="noStrike" baseline="0" dirty="0" err="1">
                <a:solidFill>
                  <a:schemeClr val="bg1"/>
                </a:solidFill>
                <a:latin typeface="+mn-lt"/>
              </a:rPr>
              <a:t>ApprenticeshipsNI</a:t>
            </a:r>
            <a:r>
              <a:rPr lang="en-US" sz="1000" b="0" i="0" u="none" strike="noStrike" baseline="0" dirty="0">
                <a:solidFill>
                  <a:schemeClr val="bg1"/>
                </a:solidFill>
                <a:latin typeface="+mn-lt"/>
              </a:rPr>
              <a:t>, Training for Success, Upskilling and Employability </a:t>
            </a:r>
            <a:r>
              <a:rPr lang="en-US" sz="1000" b="0" i="0" u="none" strike="noStrike" baseline="0" dirty="0" err="1">
                <a:solidFill>
                  <a:schemeClr val="bg1"/>
                </a:solidFill>
                <a:latin typeface="+mn-lt"/>
              </a:rPr>
              <a:t>Programmes</a:t>
            </a:r>
            <a:r>
              <a:rPr lang="en-US" sz="1000" b="0" i="0" u="none" strike="noStrike" baseline="0" dirty="0">
                <a:solidFill>
                  <a:schemeClr val="bg1"/>
                </a:solidFill>
                <a:latin typeface="+mn-lt"/>
              </a:rPr>
              <a:t>.</a:t>
            </a:r>
          </a:p>
          <a:p>
            <a:pPr algn="just"/>
            <a:endParaRPr lang="en-US" sz="1000" b="0" i="0" u="none" strike="noStrike" baseline="0" dirty="0">
              <a:solidFill>
                <a:schemeClr val="bg1"/>
              </a:solidFill>
              <a:latin typeface="+mn-lt"/>
            </a:endParaRPr>
          </a:p>
          <a:p>
            <a:pPr algn="just"/>
            <a:r>
              <a:rPr lang="en-US" sz="1000" b="0" i="0" u="none" strike="noStrike" baseline="0" dirty="0">
                <a:solidFill>
                  <a:schemeClr val="bg1"/>
                </a:solidFill>
                <a:latin typeface="+mn-lt"/>
              </a:rPr>
              <a:t>The main objective is to assist young people and adults with employability and training needs to overcome barriers to employment. This has been achieved through the provision of work placements, pre employment and recruitment </a:t>
            </a:r>
            <a:r>
              <a:rPr lang="en-US" sz="1000" b="0" i="0" u="none" strike="noStrike" baseline="0" dirty="0" err="1">
                <a:solidFill>
                  <a:schemeClr val="bg1"/>
                </a:solidFill>
                <a:latin typeface="+mn-lt"/>
              </a:rPr>
              <a:t>programmes</a:t>
            </a:r>
            <a:r>
              <a:rPr lang="en-US" sz="1000" b="0" i="0" u="none" strike="noStrike" baseline="0" dirty="0">
                <a:solidFill>
                  <a:schemeClr val="bg1"/>
                </a:solidFill>
                <a:latin typeface="+mn-lt"/>
              </a:rPr>
              <a:t>, vocational training qualifications, Essential Skills qualifications and social and personal development </a:t>
            </a:r>
            <a:r>
              <a:rPr lang="en-US" sz="1000" b="0" i="0" u="none" strike="noStrike" baseline="0" dirty="0" err="1">
                <a:solidFill>
                  <a:schemeClr val="bg1"/>
                </a:solidFill>
                <a:latin typeface="+mn-lt"/>
              </a:rPr>
              <a:t>programmes</a:t>
            </a:r>
            <a:r>
              <a:rPr lang="en-US" sz="1000" b="0" i="0" u="none" strike="noStrike" baseline="0" dirty="0">
                <a:solidFill>
                  <a:schemeClr val="bg1"/>
                </a:solidFill>
                <a:latin typeface="+mn-lt"/>
              </a:rPr>
              <a:t>.</a:t>
            </a:r>
          </a:p>
          <a:p>
            <a:pPr algn="just"/>
            <a:endParaRPr lang="en-GB" sz="1000" dirty="0">
              <a:solidFill>
                <a:schemeClr val="bg1"/>
              </a:solidFill>
              <a:latin typeface="+mn-lt"/>
            </a:endParaRPr>
          </a:p>
          <a:p>
            <a:pPr algn="just"/>
            <a:r>
              <a:rPr lang="en-GB" sz="1000" dirty="0">
                <a:solidFill>
                  <a:schemeClr val="bg1"/>
                </a:solidFill>
              </a:rPr>
              <a:t>Contact details:</a:t>
            </a:r>
          </a:p>
          <a:p>
            <a:pPr algn="just">
              <a:lnSpc>
                <a:spcPct val="150000"/>
              </a:lnSpc>
            </a:pPr>
            <a:r>
              <a:rPr lang="en-US" sz="1000" dirty="0">
                <a:solidFill>
                  <a:schemeClr val="bg1"/>
                </a:solidFill>
              </a:rPr>
              <a:t>Stockman House, 39-43 Bedford Street, Belfast, BT2 7EE </a:t>
            </a:r>
            <a:r>
              <a:rPr lang="en-GB" sz="1000" dirty="0">
                <a:solidFill>
                  <a:schemeClr val="bg1"/>
                </a:solidFill>
              </a:rPr>
              <a:t>02890 438211</a:t>
            </a:r>
          </a:p>
          <a:p>
            <a:pPr algn="just">
              <a:lnSpc>
                <a:spcPct val="150000"/>
              </a:lnSpc>
            </a:pPr>
            <a:r>
              <a:rPr lang="en-GB" sz="1000" b="1" u="sng" dirty="0">
                <a:solidFill>
                  <a:srgbClr val="002060"/>
                </a:solidFill>
              </a:rPr>
              <a:t>www.brysonfutureskills.org</a:t>
            </a:r>
          </a:p>
        </p:txBody>
      </p:sp>
      <p:pic>
        <p:nvPicPr>
          <p:cNvPr id="3" name="Picture 2">
            <a:extLst>
              <a:ext uri="{FF2B5EF4-FFF2-40B4-BE49-F238E27FC236}">
                <a16:creationId xmlns:a16="http://schemas.microsoft.com/office/drawing/2014/main" id="{F0DB2CA8-6FF0-454A-9F41-FB2F9167B540}"/>
              </a:ext>
            </a:extLst>
          </p:cNvPr>
          <p:cNvPicPr>
            <a:picLocks noChangeAspect="1"/>
          </p:cNvPicPr>
          <p:nvPr/>
        </p:nvPicPr>
        <p:blipFill>
          <a:blip r:embed="rId3"/>
          <a:stretch>
            <a:fillRect/>
          </a:stretch>
        </p:blipFill>
        <p:spPr>
          <a:xfrm>
            <a:off x="4578671" y="4616391"/>
            <a:ext cx="333375" cy="333375"/>
          </a:xfrm>
          <a:prstGeom prst="rect">
            <a:avLst/>
          </a:prstGeom>
        </p:spPr>
      </p:pic>
      <p:pic>
        <p:nvPicPr>
          <p:cNvPr id="11" name="Picture 10">
            <a:extLst>
              <a:ext uri="{FF2B5EF4-FFF2-40B4-BE49-F238E27FC236}">
                <a16:creationId xmlns:a16="http://schemas.microsoft.com/office/drawing/2014/main" id="{CE7CF27B-0063-443F-97ED-2FD3BE9497C7}"/>
              </a:ext>
            </a:extLst>
          </p:cNvPr>
          <p:cNvPicPr>
            <a:picLocks noChangeAspect="1"/>
          </p:cNvPicPr>
          <p:nvPr/>
        </p:nvPicPr>
        <p:blipFill>
          <a:blip r:embed="rId4"/>
          <a:stretch>
            <a:fillRect/>
          </a:stretch>
        </p:blipFill>
        <p:spPr>
          <a:xfrm>
            <a:off x="5052559" y="4616391"/>
            <a:ext cx="333375" cy="333375"/>
          </a:xfrm>
          <a:prstGeom prst="rect">
            <a:avLst/>
          </a:prstGeom>
        </p:spPr>
      </p:pic>
      <p:pic>
        <p:nvPicPr>
          <p:cNvPr id="14" name="Picture 13">
            <a:extLst>
              <a:ext uri="{FF2B5EF4-FFF2-40B4-BE49-F238E27FC236}">
                <a16:creationId xmlns:a16="http://schemas.microsoft.com/office/drawing/2014/main" id="{AA5B71EF-4DD5-41A3-A0E2-99A0C812B48B}"/>
              </a:ext>
            </a:extLst>
          </p:cNvPr>
          <p:cNvPicPr>
            <a:picLocks noChangeAspect="1"/>
          </p:cNvPicPr>
          <p:nvPr/>
        </p:nvPicPr>
        <p:blipFill>
          <a:blip r:embed="rId3"/>
          <a:stretch>
            <a:fillRect/>
          </a:stretch>
        </p:blipFill>
        <p:spPr>
          <a:xfrm>
            <a:off x="323397" y="4657765"/>
            <a:ext cx="333375" cy="333375"/>
          </a:xfrm>
          <a:prstGeom prst="rect">
            <a:avLst/>
          </a:prstGeom>
        </p:spPr>
      </p:pic>
      <p:pic>
        <p:nvPicPr>
          <p:cNvPr id="12" name="Picture 11">
            <a:extLst>
              <a:ext uri="{FF2B5EF4-FFF2-40B4-BE49-F238E27FC236}">
                <a16:creationId xmlns:a16="http://schemas.microsoft.com/office/drawing/2014/main" id="{E3B7408B-5E6F-4C01-9E0D-9110AB46A266}"/>
              </a:ext>
            </a:extLst>
          </p:cNvPr>
          <p:cNvPicPr>
            <a:picLocks noChangeAspect="1"/>
          </p:cNvPicPr>
          <p:nvPr/>
        </p:nvPicPr>
        <p:blipFill>
          <a:blip r:embed="rId4"/>
          <a:stretch>
            <a:fillRect/>
          </a:stretch>
        </p:blipFill>
        <p:spPr>
          <a:xfrm>
            <a:off x="767440" y="4653808"/>
            <a:ext cx="333375" cy="333375"/>
          </a:xfrm>
          <a:prstGeom prst="rect">
            <a:avLst/>
          </a:prstGeom>
        </p:spPr>
      </p:pic>
      <p:pic>
        <p:nvPicPr>
          <p:cNvPr id="4" name="Picture 3">
            <a:extLst>
              <a:ext uri="{FF2B5EF4-FFF2-40B4-BE49-F238E27FC236}">
                <a16:creationId xmlns:a16="http://schemas.microsoft.com/office/drawing/2014/main" id="{3E27FFB0-E404-4852-8D80-C2F779E728A7}"/>
              </a:ext>
            </a:extLst>
          </p:cNvPr>
          <p:cNvPicPr>
            <a:picLocks noChangeAspect="1"/>
          </p:cNvPicPr>
          <p:nvPr/>
        </p:nvPicPr>
        <p:blipFill rotWithShape="1">
          <a:blip r:embed="rId5"/>
          <a:srcRect t="32151" b="30165"/>
          <a:stretch/>
        </p:blipFill>
        <p:spPr>
          <a:xfrm>
            <a:off x="323397" y="454612"/>
            <a:ext cx="2143125" cy="807609"/>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507563C5-8D70-4BD8-BA1B-A2AB25762057}"/>
              </a:ext>
            </a:extLst>
          </p:cNvPr>
          <p:cNvPicPr>
            <a:picLocks noChangeAspect="1"/>
          </p:cNvPicPr>
          <p:nvPr/>
        </p:nvPicPr>
        <p:blipFill rotWithShape="1">
          <a:blip r:embed="rId6"/>
          <a:srcRect t="20628" b="28297"/>
          <a:stretch/>
        </p:blipFill>
        <p:spPr>
          <a:xfrm>
            <a:off x="4572000" y="459958"/>
            <a:ext cx="1574822" cy="8043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19203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6" name="TextBox 5">
            <a:extLst>
              <a:ext uri="{FF2B5EF4-FFF2-40B4-BE49-F238E27FC236}">
                <a16:creationId xmlns:a16="http://schemas.microsoft.com/office/drawing/2014/main" id="{F238ADAD-C8B8-4817-BDDB-356BDDB0FB67}"/>
              </a:ext>
            </a:extLst>
          </p:cNvPr>
          <p:cNvSpPr txBox="1"/>
          <p:nvPr/>
        </p:nvSpPr>
        <p:spPr>
          <a:xfrm>
            <a:off x="493909" y="131868"/>
            <a:ext cx="8469881" cy="400110"/>
          </a:xfrm>
          <a:prstGeom prst="rect">
            <a:avLst/>
          </a:prstGeom>
          <a:noFill/>
        </p:spPr>
        <p:txBody>
          <a:bodyPr wrap="square" rtlCol="0">
            <a:spAutoFit/>
          </a:bodyPr>
          <a:lstStyle/>
          <a:p>
            <a:pPr algn="r"/>
            <a:r>
              <a:rPr lang="en-US" sz="2000" dirty="0">
                <a:solidFill>
                  <a:schemeClr val="bg1"/>
                </a:solidFill>
              </a:rPr>
              <a:t>Employability &amp; Training</a:t>
            </a:r>
            <a:endParaRPr lang="en-GB" sz="2000" dirty="0">
              <a:solidFill>
                <a:schemeClr val="bg1"/>
              </a:solidFill>
            </a:endParaRPr>
          </a:p>
        </p:txBody>
      </p:sp>
      <p:sp>
        <p:nvSpPr>
          <p:cNvPr id="7" name="TextBox 6">
            <a:extLst>
              <a:ext uri="{FF2B5EF4-FFF2-40B4-BE49-F238E27FC236}">
                <a16:creationId xmlns:a16="http://schemas.microsoft.com/office/drawing/2014/main" id="{97BD0D3A-2F4E-4624-8F66-1DC23E17930B}"/>
              </a:ext>
            </a:extLst>
          </p:cNvPr>
          <p:cNvSpPr txBox="1"/>
          <p:nvPr/>
        </p:nvSpPr>
        <p:spPr>
          <a:xfrm>
            <a:off x="212729" y="1294553"/>
            <a:ext cx="3697647" cy="3204660"/>
          </a:xfrm>
          <a:prstGeom prst="rect">
            <a:avLst/>
          </a:prstGeom>
          <a:noFill/>
        </p:spPr>
        <p:txBody>
          <a:bodyPr wrap="square" rtlCol="0">
            <a:spAutoFit/>
          </a:bodyPr>
          <a:lstStyle/>
          <a:p>
            <a:pPr algn="just">
              <a:lnSpc>
                <a:spcPct val="107000"/>
              </a:lnSpc>
              <a:spcAft>
                <a:spcPts val="800"/>
              </a:spcAft>
            </a:pPr>
            <a:r>
              <a:rPr lang="en-US" sz="1000" dirty="0">
                <a:solidFill>
                  <a:schemeClr val="bg1"/>
                </a:solidFill>
                <a:effectLst/>
                <a:latin typeface="+mn-lt"/>
                <a:ea typeface="Times New Roman" panose="02020603050405020304" pitchFamily="18" charset="0"/>
                <a:cs typeface="Times New Roman" panose="02020603050405020304" pitchFamily="18" charset="0"/>
              </a:rPr>
              <a:t>The Prince’s Trust supports 11- to 30-year-olds who are unemployed or struggling at school to get their lives on track. Working across Northern Ireland we support over 8,500 young people aged 11 to 30 each year to develop the confidence and skills they need to live, learn and earn.</a:t>
            </a:r>
          </a:p>
          <a:p>
            <a:pPr algn="just">
              <a:lnSpc>
                <a:spcPct val="107000"/>
              </a:lnSpc>
              <a:spcAft>
                <a:spcPts val="800"/>
              </a:spcAft>
            </a:pPr>
            <a:r>
              <a:rPr lang="en-US" sz="1000" dirty="0">
                <a:solidFill>
                  <a:schemeClr val="bg1"/>
                </a:solidFill>
                <a:effectLst/>
                <a:latin typeface="+mn-lt"/>
                <a:ea typeface="Times New Roman" panose="02020603050405020304" pitchFamily="18" charset="0"/>
                <a:cs typeface="Times New Roman" panose="02020603050405020304" pitchFamily="18" charset="0"/>
              </a:rPr>
              <a:t>Our community-based teams work closely with hundreds of delivery partners to provide a variety of support and free courses to help young people develop the life-skills and motivation they need to succeed. Whether you’re interested in improving your employability skills, landing a new job or you want to start your own business, there’s something for everyone.</a:t>
            </a:r>
          </a:p>
          <a:p>
            <a:pPr algn="just">
              <a:lnSpc>
                <a:spcPct val="107000"/>
              </a:lnSpc>
              <a:spcAft>
                <a:spcPts val="800"/>
              </a:spcAft>
            </a:pPr>
            <a:r>
              <a:rPr lang="en-GB" sz="1000" dirty="0">
                <a:solidFill>
                  <a:schemeClr val="bg1"/>
                </a:solidFill>
              </a:rPr>
              <a:t>Contact details:</a:t>
            </a:r>
          </a:p>
          <a:p>
            <a:pPr algn="just">
              <a:lnSpc>
                <a:spcPct val="150000"/>
              </a:lnSpc>
            </a:pPr>
            <a:r>
              <a:rPr lang="en-US" sz="1000" dirty="0">
                <a:solidFill>
                  <a:schemeClr val="bg1"/>
                </a:solidFill>
              </a:rPr>
              <a:t>Unit 8a Weavers Court, Belfast, BT12 5GH</a:t>
            </a:r>
          </a:p>
          <a:p>
            <a:pPr algn="just">
              <a:lnSpc>
                <a:spcPct val="150000"/>
              </a:lnSpc>
            </a:pPr>
            <a:r>
              <a:rPr lang="en-GB" sz="1000" dirty="0">
                <a:solidFill>
                  <a:schemeClr val="bg1"/>
                </a:solidFill>
              </a:rPr>
              <a:t>0800 842 842</a:t>
            </a:r>
          </a:p>
          <a:p>
            <a:pPr algn="just">
              <a:lnSpc>
                <a:spcPct val="150000"/>
              </a:lnSpc>
            </a:pPr>
            <a:r>
              <a:rPr lang="en-GB" sz="1000" b="1" u="sng" dirty="0">
                <a:solidFill>
                  <a:srgbClr val="002060"/>
                </a:solidFill>
              </a:rPr>
              <a:t>www.princes-trust.org.uk</a:t>
            </a:r>
            <a:endParaRPr lang="en-GB" sz="1000" b="1" u="sng" dirty="0">
              <a:solidFill>
                <a:srgbClr val="002060"/>
              </a:solidFill>
              <a:effectLst/>
              <a:latin typeface="+mn-lt"/>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1216BB71-46EF-4C64-9527-8DB1F8DDFFB5}"/>
              </a:ext>
            </a:extLst>
          </p:cNvPr>
          <p:cNvSpPr txBox="1"/>
          <p:nvPr/>
        </p:nvSpPr>
        <p:spPr>
          <a:xfrm>
            <a:off x="4505084" y="1262221"/>
            <a:ext cx="3697647" cy="3372398"/>
          </a:xfrm>
          <a:prstGeom prst="rect">
            <a:avLst/>
          </a:prstGeom>
          <a:noFill/>
        </p:spPr>
        <p:txBody>
          <a:bodyPr wrap="square" rtlCol="0">
            <a:spAutoFit/>
          </a:bodyPr>
          <a:lstStyle/>
          <a:p>
            <a:pPr algn="just"/>
            <a:r>
              <a:rPr lang="en-US" sz="1000" b="0" i="0" u="none" strike="noStrike" baseline="0" dirty="0">
                <a:solidFill>
                  <a:schemeClr val="bg1"/>
                </a:solidFill>
                <a:latin typeface="+mn-lt"/>
              </a:rPr>
              <a:t>Ashton Community Trust’s Training and Employment Services is a one stop shop for job and training needs.</a:t>
            </a:r>
          </a:p>
          <a:p>
            <a:pPr algn="just"/>
            <a:r>
              <a:rPr lang="en-US" sz="1000" b="0" i="0" u="none" strike="noStrike" baseline="0" dirty="0">
                <a:solidFill>
                  <a:schemeClr val="bg1"/>
                </a:solidFill>
                <a:latin typeface="+mn-lt"/>
              </a:rPr>
              <a:t>Getting people job ready is what we do. Our long term goal is to work towards the sustained economic, social and physical regeneration of the area through a long term people </a:t>
            </a:r>
            <a:r>
              <a:rPr lang="en-US" sz="1000" b="0" i="0" u="none" strike="noStrike" baseline="0" dirty="0" err="1">
                <a:solidFill>
                  <a:schemeClr val="bg1"/>
                </a:solidFill>
                <a:latin typeface="+mn-lt"/>
              </a:rPr>
              <a:t>centred</a:t>
            </a:r>
            <a:r>
              <a:rPr lang="en-US" sz="1000" dirty="0">
                <a:solidFill>
                  <a:schemeClr val="bg1"/>
                </a:solidFill>
                <a:latin typeface="+mn-lt"/>
              </a:rPr>
              <a:t> </a:t>
            </a:r>
            <a:r>
              <a:rPr lang="en-US" sz="1000" b="0" i="0" u="none" strike="noStrike" baseline="0" dirty="0">
                <a:solidFill>
                  <a:schemeClr val="bg1"/>
                </a:solidFill>
                <a:latin typeface="+mn-lt"/>
              </a:rPr>
              <a:t>development strategy.</a:t>
            </a:r>
          </a:p>
          <a:p>
            <a:pPr algn="just"/>
            <a:endParaRPr lang="en-GB" sz="1000" dirty="0">
              <a:solidFill>
                <a:schemeClr val="bg1"/>
              </a:solidFill>
              <a:latin typeface="+mn-lt"/>
            </a:endParaRPr>
          </a:p>
          <a:p>
            <a:pPr algn="just"/>
            <a:r>
              <a:rPr lang="en-US" sz="1000" dirty="0">
                <a:solidFill>
                  <a:schemeClr val="bg1"/>
                </a:solidFill>
                <a:latin typeface="+mn-lt"/>
              </a:rPr>
              <a:t>The Belfast Works Project is an employability </a:t>
            </a:r>
            <a:r>
              <a:rPr lang="en-US" sz="1000" dirty="0" err="1">
                <a:solidFill>
                  <a:schemeClr val="bg1"/>
                </a:solidFill>
                <a:latin typeface="+mn-lt"/>
              </a:rPr>
              <a:t>programme</a:t>
            </a:r>
            <a:r>
              <a:rPr lang="en-US" sz="1000" dirty="0">
                <a:solidFill>
                  <a:schemeClr val="bg1"/>
                </a:solidFill>
                <a:latin typeface="+mn-lt"/>
              </a:rPr>
              <a:t> for</a:t>
            </a:r>
          </a:p>
          <a:p>
            <a:pPr algn="just"/>
            <a:r>
              <a:rPr lang="en-US" sz="1000" dirty="0">
                <a:solidFill>
                  <a:schemeClr val="bg1"/>
                </a:solidFill>
                <a:latin typeface="+mn-lt"/>
              </a:rPr>
              <a:t>people who are unemployed and not in training and education and who live in the city of Belfast.</a:t>
            </a:r>
          </a:p>
          <a:p>
            <a:pPr algn="just"/>
            <a:endParaRPr lang="en-US" sz="1000" dirty="0">
              <a:solidFill>
                <a:schemeClr val="bg1"/>
              </a:solidFill>
              <a:latin typeface="+mn-lt"/>
            </a:endParaRPr>
          </a:p>
          <a:p>
            <a:pPr algn="l"/>
            <a:r>
              <a:rPr lang="en-GB" sz="1000" b="0" i="0" u="none" strike="noStrike" baseline="0" dirty="0">
                <a:solidFill>
                  <a:schemeClr val="bg1"/>
                </a:solidFill>
                <a:latin typeface="+mn-lt"/>
              </a:rPr>
              <a:t>CORE Project alongside our </a:t>
            </a:r>
            <a:r>
              <a:rPr lang="en-US" sz="1000" b="0" i="0" u="none" strike="noStrike" baseline="0" dirty="0">
                <a:solidFill>
                  <a:schemeClr val="bg1"/>
                </a:solidFill>
                <a:latin typeface="+mn-lt"/>
              </a:rPr>
              <a:t>in house support services, we provide our current and future clients with an exciting and engaging range of bespoke courses that can help you succeed in your future </a:t>
            </a:r>
            <a:r>
              <a:rPr lang="en-GB" sz="1000" b="0" i="0" u="none" strike="noStrike" baseline="0" dirty="0">
                <a:solidFill>
                  <a:schemeClr val="bg1"/>
                </a:solidFill>
                <a:latin typeface="+mn-lt"/>
              </a:rPr>
              <a:t>career and education ambitions.</a:t>
            </a:r>
            <a:endParaRPr lang="en-US" sz="1000" dirty="0">
              <a:solidFill>
                <a:schemeClr val="bg1"/>
              </a:solidFill>
              <a:latin typeface="+mn-lt"/>
            </a:endParaRPr>
          </a:p>
          <a:p>
            <a:pPr algn="just"/>
            <a:endParaRPr lang="en-GB" sz="1000" dirty="0">
              <a:solidFill>
                <a:schemeClr val="bg1"/>
              </a:solidFill>
              <a:latin typeface="+mn-lt"/>
            </a:endParaRPr>
          </a:p>
          <a:p>
            <a:pPr algn="just"/>
            <a:r>
              <a:rPr lang="en-GB" sz="1000" dirty="0">
                <a:solidFill>
                  <a:schemeClr val="bg1"/>
                </a:solidFill>
              </a:rPr>
              <a:t>Contact details:</a:t>
            </a:r>
          </a:p>
          <a:p>
            <a:pPr algn="just">
              <a:lnSpc>
                <a:spcPct val="150000"/>
              </a:lnSpc>
            </a:pPr>
            <a:r>
              <a:rPr lang="en-US" sz="1000" dirty="0">
                <a:solidFill>
                  <a:schemeClr val="bg1"/>
                </a:solidFill>
              </a:rPr>
              <a:t>Ashton Centre, 5 Churchill Street, Belfast, BT15 2BP</a:t>
            </a:r>
          </a:p>
          <a:p>
            <a:pPr algn="just">
              <a:lnSpc>
                <a:spcPct val="150000"/>
              </a:lnSpc>
            </a:pPr>
            <a:r>
              <a:rPr lang="en-GB" sz="1000" dirty="0">
                <a:solidFill>
                  <a:schemeClr val="bg1"/>
                </a:solidFill>
              </a:rPr>
              <a:t>02890 742255</a:t>
            </a:r>
          </a:p>
          <a:p>
            <a:pPr algn="just">
              <a:lnSpc>
                <a:spcPct val="150000"/>
              </a:lnSpc>
            </a:pPr>
            <a:r>
              <a:rPr lang="en-GB" sz="1000" b="1" u="sng" dirty="0">
                <a:solidFill>
                  <a:srgbClr val="002060"/>
                </a:solidFill>
              </a:rPr>
              <a:t>www.ashtoncentre.com</a:t>
            </a:r>
          </a:p>
        </p:txBody>
      </p:sp>
      <p:pic>
        <p:nvPicPr>
          <p:cNvPr id="3" name="Picture 2">
            <a:extLst>
              <a:ext uri="{FF2B5EF4-FFF2-40B4-BE49-F238E27FC236}">
                <a16:creationId xmlns:a16="http://schemas.microsoft.com/office/drawing/2014/main" id="{F0DB2CA8-6FF0-454A-9F41-FB2F9167B540}"/>
              </a:ext>
            </a:extLst>
          </p:cNvPr>
          <p:cNvPicPr>
            <a:picLocks noChangeAspect="1"/>
          </p:cNvPicPr>
          <p:nvPr/>
        </p:nvPicPr>
        <p:blipFill>
          <a:blip r:embed="rId3"/>
          <a:stretch>
            <a:fillRect/>
          </a:stretch>
        </p:blipFill>
        <p:spPr>
          <a:xfrm>
            <a:off x="4578671" y="4616391"/>
            <a:ext cx="333375" cy="333375"/>
          </a:xfrm>
          <a:prstGeom prst="rect">
            <a:avLst/>
          </a:prstGeom>
        </p:spPr>
      </p:pic>
      <p:pic>
        <p:nvPicPr>
          <p:cNvPr id="11" name="Picture 10">
            <a:extLst>
              <a:ext uri="{FF2B5EF4-FFF2-40B4-BE49-F238E27FC236}">
                <a16:creationId xmlns:a16="http://schemas.microsoft.com/office/drawing/2014/main" id="{CE7CF27B-0063-443F-97ED-2FD3BE9497C7}"/>
              </a:ext>
            </a:extLst>
          </p:cNvPr>
          <p:cNvPicPr>
            <a:picLocks noChangeAspect="1"/>
          </p:cNvPicPr>
          <p:nvPr/>
        </p:nvPicPr>
        <p:blipFill>
          <a:blip r:embed="rId4"/>
          <a:stretch>
            <a:fillRect/>
          </a:stretch>
        </p:blipFill>
        <p:spPr>
          <a:xfrm>
            <a:off x="5052559" y="4616391"/>
            <a:ext cx="333375" cy="333375"/>
          </a:xfrm>
          <a:prstGeom prst="rect">
            <a:avLst/>
          </a:prstGeom>
        </p:spPr>
      </p:pic>
      <p:pic>
        <p:nvPicPr>
          <p:cNvPr id="14" name="Picture 13">
            <a:extLst>
              <a:ext uri="{FF2B5EF4-FFF2-40B4-BE49-F238E27FC236}">
                <a16:creationId xmlns:a16="http://schemas.microsoft.com/office/drawing/2014/main" id="{AA5B71EF-4DD5-41A3-A0E2-99A0C812B48B}"/>
              </a:ext>
            </a:extLst>
          </p:cNvPr>
          <p:cNvPicPr>
            <a:picLocks noChangeAspect="1"/>
          </p:cNvPicPr>
          <p:nvPr/>
        </p:nvPicPr>
        <p:blipFill>
          <a:blip r:embed="rId3"/>
          <a:stretch>
            <a:fillRect/>
          </a:stretch>
        </p:blipFill>
        <p:spPr>
          <a:xfrm>
            <a:off x="323397" y="4657765"/>
            <a:ext cx="333375" cy="333375"/>
          </a:xfrm>
          <a:prstGeom prst="rect">
            <a:avLst/>
          </a:prstGeom>
        </p:spPr>
      </p:pic>
      <p:pic>
        <p:nvPicPr>
          <p:cNvPr id="12" name="Picture 11">
            <a:extLst>
              <a:ext uri="{FF2B5EF4-FFF2-40B4-BE49-F238E27FC236}">
                <a16:creationId xmlns:a16="http://schemas.microsoft.com/office/drawing/2014/main" id="{E3B7408B-5E6F-4C01-9E0D-9110AB46A266}"/>
              </a:ext>
            </a:extLst>
          </p:cNvPr>
          <p:cNvPicPr>
            <a:picLocks noChangeAspect="1"/>
          </p:cNvPicPr>
          <p:nvPr/>
        </p:nvPicPr>
        <p:blipFill>
          <a:blip r:embed="rId4"/>
          <a:stretch>
            <a:fillRect/>
          </a:stretch>
        </p:blipFill>
        <p:spPr>
          <a:xfrm>
            <a:off x="767440" y="4653808"/>
            <a:ext cx="333375" cy="333375"/>
          </a:xfrm>
          <a:prstGeom prst="rect">
            <a:avLst/>
          </a:prstGeom>
        </p:spPr>
      </p:pic>
      <p:pic>
        <p:nvPicPr>
          <p:cNvPr id="5" name="Picture 4">
            <a:extLst>
              <a:ext uri="{FF2B5EF4-FFF2-40B4-BE49-F238E27FC236}">
                <a16:creationId xmlns:a16="http://schemas.microsoft.com/office/drawing/2014/main" id="{7B7F62E5-364E-495E-A03B-CFD433BBF0FC}"/>
              </a:ext>
            </a:extLst>
          </p:cNvPr>
          <p:cNvPicPr>
            <a:picLocks noChangeAspect="1"/>
          </p:cNvPicPr>
          <p:nvPr/>
        </p:nvPicPr>
        <p:blipFill>
          <a:blip r:embed="rId5"/>
          <a:stretch>
            <a:fillRect/>
          </a:stretch>
        </p:blipFill>
        <p:spPr>
          <a:xfrm>
            <a:off x="440514" y="552751"/>
            <a:ext cx="1755381" cy="648034"/>
          </a:xfrm>
          <a:prstGeom prst="rect">
            <a:avLst/>
          </a:prstGeom>
        </p:spPr>
      </p:pic>
      <p:pic>
        <p:nvPicPr>
          <p:cNvPr id="13" name="Picture 12">
            <a:extLst>
              <a:ext uri="{FF2B5EF4-FFF2-40B4-BE49-F238E27FC236}">
                <a16:creationId xmlns:a16="http://schemas.microsoft.com/office/drawing/2014/main" id="{62C489E8-3E40-4860-9DCC-403F4907765C}"/>
              </a:ext>
            </a:extLst>
          </p:cNvPr>
          <p:cNvPicPr>
            <a:picLocks noChangeAspect="1"/>
          </p:cNvPicPr>
          <p:nvPr/>
        </p:nvPicPr>
        <p:blipFill>
          <a:blip r:embed="rId6"/>
          <a:stretch>
            <a:fillRect/>
          </a:stretch>
        </p:blipFill>
        <p:spPr>
          <a:xfrm>
            <a:off x="4610706" y="545408"/>
            <a:ext cx="1217080" cy="68791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6179915"/>
      </p:ext>
    </p:extLst>
  </p:cSld>
  <p:clrMapOvr>
    <a:masterClrMapping/>
  </p:clrMapOvr>
</p:sld>
</file>

<file path=ppt/theme/theme1.xml><?xml version="1.0" encoding="utf-8"?>
<a:theme xmlns:a="http://schemas.openxmlformats.org/drawingml/2006/main" name="Antonio template">
  <a:themeElements>
    <a:clrScheme name="Custom 347">
      <a:dk1>
        <a:srgbClr val="677480"/>
      </a:dk1>
      <a:lt1>
        <a:srgbClr val="FFFFFF"/>
      </a:lt1>
      <a:dk2>
        <a:srgbClr val="2185C5"/>
      </a:dk2>
      <a:lt2>
        <a:srgbClr val="DEE2E6"/>
      </a:lt2>
      <a:accent1>
        <a:srgbClr val="2185C5"/>
      </a:accent1>
      <a:accent2>
        <a:srgbClr val="7ECEFD"/>
      </a:accent2>
      <a:accent3>
        <a:srgbClr val="F20253"/>
      </a:accent3>
      <a:accent4>
        <a:srgbClr val="FF9715"/>
      </a:accent4>
      <a:accent5>
        <a:srgbClr val="1C3AA9"/>
      </a:accent5>
      <a:accent6>
        <a:srgbClr val="97ABBC"/>
      </a:accent6>
      <a:hlink>
        <a:srgbClr val="2185C5"/>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7163</Words>
  <Application>Microsoft Office PowerPoint</Application>
  <PresentationFormat>On-screen Show (16:9)</PresentationFormat>
  <Paragraphs>1183</Paragraphs>
  <Slides>47</Slides>
  <Notes>47</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Antonio template</vt:lpstr>
      <vt:lpstr>Gamechanger Connections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TRANSITION HEADLINE</dc:title>
  <dc:creator>James</dc:creator>
  <cp:lastModifiedBy>James Magee</cp:lastModifiedBy>
  <cp:revision>33</cp:revision>
  <dcterms:modified xsi:type="dcterms:W3CDTF">2021-08-26T11:06:15Z</dcterms:modified>
</cp:coreProperties>
</file>